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Lst>
  <p:notesMasterIdLst>
    <p:notesMasterId r:id="rId23"/>
  </p:notesMasterIdLst>
  <p:handoutMasterIdLst>
    <p:handoutMasterId r:id="rId24"/>
  </p:handoutMasterIdLst>
  <p:sldIdLst>
    <p:sldId id="334" r:id="rId5"/>
    <p:sldId id="335" r:id="rId6"/>
    <p:sldId id="278" r:id="rId7"/>
    <p:sldId id="292" r:id="rId8"/>
    <p:sldId id="322" r:id="rId9"/>
    <p:sldId id="339" r:id="rId10"/>
    <p:sldId id="333" r:id="rId11"/>
    <p:sldId id="324" r:id="rId12"/>
    <p:sldId id="325" r:id="rId13"/>
    <p:sldId id="326" r:id="rId14"/>
    <p:sldId id="327" r:id="rId15"/>
    <p:sldId id="329" r:id="rId16"/>
    <p:sldId id="328" r:id="rId17"/>
    <p:sldId id="337" r:id="rId18"/>
    <p:sldId id="336" r:id="rId19"/>
    <p:sldId id="330" r:id="rId20"/>
    <p:sldId id="331" r:id="rId21"/>
    <p:sldId id="33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385A00-4BB8-53D8-926D-6F5D3E1A27D4}" name="Keri Eltgroth" initials="KE" userId="S::keltgroth@carleycorp.com::94f608e2-9dd0-45ea-9b5b-aaa5a88a9b94" providerId="AD"/>
  <p188:author id="{38982F05-B480-B440-5775-B7723935FEFA}" name="Lindsay, Mary [USA]" initials="LM" userId="S::633783@bah.com::80b06d32-e96d-47e0-b0a2-2981c6813e94" providerId="AD"/>
  <p188:author id="{94FF7615-2D19-E7D9-F245-BB97DF9D4809}" name="Root, William Edward (Bill) III CPO USN DCNO N1 (USA)" initials="R(" userId="S::william.e.root23.mil@us.navy.mil::3ab510db-f798-4fd9-8bf7-511d0624bf59" providerId="AD"/>
  <p188:author id="{E626CF1C-9CF6-5A50-A53D-FA69284A8C80}" name="Pace, Frank John Jr CPO USN CNO (USA)" initials="FJP" userId="Pace, Frank John Jr CPO USN CNO (USA)" providerId="None"/>
  <p188:author id="{F1F4E253-13E3-0FDB-C17F-5798D83CBC73}" name="Harrison, Jessica L MCPO USN DCNO N1 (USA)" initials="H(" userId="S::jessica.l.harrison31.mil@us.navy.mil::e333c8ac-cb61-4160-9e0b-7200bf52e79d" providerId="AD"/>
  <p188:author id="{C9EE9C61-9DD6-3B81-1AC7-5537F5A36F11}" name="Robbins, Arthur J II CDR USN (USA)" initials="R(" userId="S::arthur.j.robbins2.mil@us.navy.mil::8845f00e-1420-43fc-b5cc-69ea37d2cf8c" providerId="AD"/>
  <p188:author id="{0526106E-9075-AA7B-DAF9-6BF3F34D6975}" name="Christina Metzler" initials="CM" userId="S::cmetzler@carleycorp.com::c1ffe628-3861-4780-8ca1-f0a54b5f1e8f" providerId="AD"/>
  <p188:author id="{D3D1386F-4A35-6A6A-A7B1-39426AEDA8AA}" name="Rios, Kristina [USA]" initials="RK[" userId="S::617964@bah.com::801de253-4766-4aac-bf52-1fc96039ee4d" providerId="AD"/>
  <p188:author id="{0C39D574-1E94-A75D-3F88-1B4B673AB541}" name="Van Thomas" initials="VT" userId="Van Thomas" providerId="None"/>
  <p188:author id="{93AAE0CA-A165-2C9F-48B6-3BEA515C3F37}" name="Michael Infinger" initials="MI" userId="S::minfinger@carleycorp.com::bac5e6d8-6891-4b2e-a252-ea2add64dea0" providerId="AD"/>
  <p188:author id="{FE3F6BEB-0894-9517-DAD4-C0FE6C95C1A3}" name="Kenneth McGuffee" initials="KM" userId="S::kmcguffee@carleycorp.com::aa961554-3835-426f-aa32-373b4c80e3bf" providerId="AD"/>
  <p188:author id="{ABEFD6ED-49D2-6454-FB34-C80F58E46FE8}" name="DiGangi, Holly [USA]" initials="HD" userId="S::624189@bah.com::2dc1fcc0-a0f4-4b22-b684-8278b3c46c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DA2"/>
    <a:srgbClr val="012A39"/>
    <a:srgbClr val="FFFFFF"/>
    <a:srgbClr val="022A3A"/>
    <a:srgbClr val="E8B10D"/>
    <a:srgbClr val="00263A"/>
    <a:srgbClr val="C6C6C6"/>
    <a:srgbClr val="36BBF0"/>
    <a:srgbClr val="3ECCFF"/>
    <a:srgbClr val="0029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F65B0E-C97C-42DD-A191-A44B7F4F5E8F}" v="12" dt="2026-03-25T21:18:05.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72" autoAdjust="0"/>
    <p:restoredTop sz="74615" autoAdjust="0"/>
  </p:normalViewPr>
  <p:slideViewPr>
    <p:cSldViewPr snapToGrid="0">
      <p:cViewPr varScale="1">
        <p:scale>
          <a:sx n="103" d="100"/>
          <a:sy n="103" d="100"/>
        </p:scale>
        <p:origin x="1200" y="312"/>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67329D-61C0-1AEF-4BB6-236F66394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938E64-F1E7-51FD-4680-6773FE6ABD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5B768-2737-4547-BAEE-0C4CD571E566}" type="datetimeFigureOut">
              <a:rPr lang="en-US" smtClean="0"/>
              <a:t>4/16/2026</a:t>
            </a:fld>
            <a:endParaRPr lang="en-US" dirty="0"/>
          </a:p>
        </p:txBody>
      </p:sp>
      <p:sp>
        <p:nvSpPr>
          <p:cNvPr id="4" name="Footer Placeholder 3">
            <a:extLst>
              <a:ext uri="{FF2B5EF4-FFF2-40B4-BE49-F238E27FC236}">
                <a16:creationId xmlns:a16="http://schemas.microsoft.com/office/drawing/2014/main" id="{C685A948-C47F-7052-A5B7-BB2FC451B6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9D69145-6963-2F48-C911-96622302C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1403E-4EF0-489C-BD74-0C7F3B424F78}" type="slidenum">
              <a:rPr lang="en-US" smtClean="0"/>
              <a:t>‹#›</a:t>
            </a:fld>
            <a:endParaRPr lang="en-US" dirty="0"/>
          </a:p>
        </p:txBody>
      </p:sp>
    </p:spTree>
    <p:extLst>
      <p:ext uri="{BB962C8B-B14F-4D97-AF65-F5344CB8AC3E}">
        <p14:creationId xmlns:p14="http://schemas.microsoft.com/office/powerpoint/2010/main" val="2186567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3A624-1232-4E92-949B-0F831D1377F6}" type="datetimeFigureOut">
              <a:rPr lang="en-US" smtClean="0"/>
              <a:t>4/16/2026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DECA1-90B2-4901-9C02-4FB4999FDED7}" type="slidenum">
              <a:rPr lang="en-US" smtClean="0"/>
              <a:t>‹#›</a:t>
            </a:fld>
            <a:endParaRPr lang="en-US" dirty="0"/>
          </a:p>
        </p:txBody>
      </p:sp>
    </p:spTree>
    <p:extLst>
      <p:ext uri="{BB962C8B-B14F-4D97-AF65-F5344CB8AC3E}">
        <p14:creationId xmlns:p14="http://schemas.microsoft.com/office/powerpoint/2010/main" val="333532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mn-lt"/>
                <a:ea typeface="Calibri" panose="020F0502020204030204" pitchFamily="34" charset="0"/>
              </a:rPr>
              <a:t>Topic: Healthy Behaviors</a:t>
            </a:r>
          </a:p>
          <a:p>
            <a:pPr marL="0" marR="0">
              <a:spcBef>
                <a:spcPts val="0"/>
              </a:spcBef>
              <a:spcAft>
                <a:spcPts val="0"/>
              </a:spcAft>
            </a:pPr>
            <a:r>
              <a:rPr lang="en-US" sz="1400" dirty="0">
                <a:effectLst/>
                <a:latin typeface="+mn-lt"/>
                <a:ea typeface="Calibri" panose="020F0502020204030204" pitchFamily="34" charset="0"/>
              </a:rPr>
              <a:t>Time: 30 minutes</a:t>
            </a:r>
          </a:p>
          <a:p>
            <a:pPr marL="0" marR="0">
              <a:spcBef>
                <a:spcPts val="0"/>
              </a:spcBef>
              <a:spcAft>
                <a:spcPts val="0"/>
              </a:spcAft>
            </a:pPr>
            <a:r>
              <a:rPr lang="en-US" sz="1400" dirty="0">
                <a:effectLst/>
                <a:latin typeface="+mn-lt"/>
                <a:ea typeface="Calibri" panose="020F0502020204030204" pitchFamily="34" charset="0"/>
              </a:rPr>
              <a:t>Purpose of training evolution: Sailors will strengthen their Warrior Toughness by identifying healthy behaviors to increase their readiness for peak performance.</a:t>
            </a:r>
          </a:p>
          <a:p>
            <a:pPr marL="0" marR="0">
              <a:spcBef>
                <a:spcPts val="0"/>
              </a:spcBef>
              <a:spcAft>
                <a:spcPts val="0"/>
              </a:spcAft>
            </a:pPr>
            <a:r>
              <a:rPr lang="en-US" sz="1400" dirty="0">
                <a:effectLst/>
                <a:latin typeface="+mn-lt"/>
                <a:ea typeface="Calibri" panose="020F0502020204030204" pitchFamily="34" charset="0"/>
              </a:rPr>
              <a:t>Expected outcome of training evolution: Sailors will be able to engage in healthy behaviors to maximize their performance.</a:t>
            </a:r>
          </a:p>
          <a:p>
            <a:pPr marL="0" marR="0">
              <a:spcBef>
                <a:spcPts val="0"/>
              </a:spcBef>
              <a:spcAft>
                <a:spcPts val="0"/>
              </a:spcAft>
            </a:pPr>
            <a:r>
              <a:rPr lang="en-US" sz="1400" dirty="0">
                <a:effectLst/>
                <a:latin typeface="+mn-lt"/>
                <a:ea typeface="Calibri" panose="020F0502020204030204" pitchFamily="34" charset="0"/>
              </a:rPr>
              <a:t>Safety: Inform Sailors of safety hazards in the training environment. For some topics, Sailors should be informed if there is a designated person to talk to if the Sailor feels compelled to leave the training.</a:t>
            </a:r>
          </a:p>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indent="-171450">
              <a:buFont typeface="Arial" panose="020B0604020202020204" pitchFamily="34" charset="0"/>
              <a:buChar char="•"/>
            </a:pPr>
            <a:r>
              <a:rPr lang="en-US" sz="1400" b="0" i="1" dirty="0">
                <a:latin typeface="+mn-lt"/>
              </a:rPr>
              <a:t>Greet Sailors.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Introduce yourself and give any background on yourself that might be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Establish credibility.</a:t>
            </a:r>
            <a:endParaRPr lang="en-US" sz="1400" dirty="0">
              <a:effectLst/>
              <a:latin typeface="+mn-lt"/>
              <a:ea typeface="Calibri" panose="020F0502020204030204" pitchFamily="34" charset="0"/>
            </a:endParaRPr>
          </a:p>
          <a:p>
            <a:pPr marL="0" marR="0">
              <a:spcBef>
                <a:spcPts val="0"/>
              </a:spcBef>
              <a:spcAft>
                <a:spcPts val="0"/>
              </a:spcAft>
            </a:pPr>
            <a:r>
              <a:rPr lang="en-US" sz="1400" b="1" dirty="0">
                <a:effectLst/>
                <a:latin typeface="+mn-lt"/>
                <a:ea typeface="Calibri" panose="020F0502020204030204" pitchFamily="34" charset="0"/>
              </a:rPr>
              <a:t>Facilitator Instructions:</a:t>
            </a:r>
            <a:endParaRPr lang="en-US" sz="1400" dirty="0">
              <a:effectLst/>
              <a:latin typeface="+mn-l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latin typeface="+mn-lt"/>
                <a:ea typeface="+mn-ea"/>
                <a:cs typeface="+mn-cs"/>
              </a:rPr>
              <a:t>The slide deck acts as a guide to present a facilitated discussion that may include activities. </a:t>
            </a:r>
          </a:p>
          <a:p>
            <a:pPr marL="285750" marR="0" lvl="0" indent="-137160" defTabSz="457200">
              <a:lnSpc>
                <a:spcPct val="105000"/>
              </a:lnSpc>
              <a:spcBef>
                <a:spcPts val="0"/>
              </a:spcBef>
              <a:spcAft>
                <a:spcPts val="0"/>
              </a:spcAft>
              <a:buFont typeface="Courier New" panose="02070309020205020404" pitchFamily="49" charset="0"/>
              <a:buChar char="o"/>
              <a:tabLst>
                <a:tab pos="182880" algn="l"/>
              </a:tabLst>
            </a:pPr>
            <a:r>
              <a:rPr lang="en-US" sz="1400" i="0" dirty="0">
                <a:effectLst/>
                <a:latin typeface="+mn-lt"/>
                <a:ea typeface="Times New Roman" panose="02020603050405020304" pitchFamily="18" charset="0"/>
              </a:rPr>
              <a:t>Best practice: Use the slide to develop interest in the subject matter. </a:t>
            </a:r>
            <a:r>
              <a:rPr lang="en-US" sz="1400" b="1" i="0" dirty="0">
                <a:effectLst/>
                <a:latin typeface="+mn-lt"/>
                <a:ea typeface="Times New Roman" panose="02020603050405020304" pitchFamily="18" charset="0"/>
              </a:rPr>
              <a:t>Do not </a:t>
            </a:r>
            <a:r>
              <a:rPr lang="en-US" sz="1400" i="0" dirty="0">
                <a:effectLst/>
                <a:latin typeface="+mn-lt"/>
                <a:ea typeface="Times New Roman" panose="02020603050405020304" pitchFamily="18" charset="0"/>
              </a:rPr>
              <a:t>read the slides word for word. The Sailors should be able read the text and understand the messaging presented in the graphics.</a:t>
            </a:r>
            <a:endParaRPr lang="en-US" sz="1400" i="0" dirty="0">
              <a:effectLst/>
              <a:latin typeface="+mn-l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latin typeface="+mn-lt"/>
                <a:ea typeface="+mn-ea"/>
                <a:cs typeface="+mn-cs"/>
              </a:rPr>
              <a:t>Facilitator notes are available for each slide to help the Facilitator deliver the topic.</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Times New Roman" panose="02020603050405020304" pitchFamily="18" charset="0"/>
                <a:cs typeface="+mn-cs"/>
              </a:rPr>
              <a:t>Best practice: Use the Slide Show view to ensure the Facilitator notes are viewable.</a:t>
            </a:r>
            <a:endParaRPr lang="en-US" sz="1400" i="0" kern="1200" dirty="0">
              <a:effectLst/>
              <a:latin typeface="+mn-lt"/>
              <a:ea typeface="Calibri" panose="020F0502020204030204" pitchFamily="34" charset="0"/>
              <a:cs typeface="+mn-cs"/>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latin typeface="+mn-lt"/>
                <a:ea typeface="+mn-ea"/>
                <a:cs typeface="+mn-cs"/>
              </a:rPr>
              <a:t>The Facilitator notes are divided into general instructions for Facilitator Actions (mechanics of facilitation) and the Facilitator Content (</a:t>
            </a:r>
            <a:r>
              <a:rPr lang="en-US" sz="1400" b="0" i="1" kern="1200" dirty="0">
                <a:latin typeface="+mn-lt"/>
                <a:ea typeface="+mn-ea"/>
                <a:cs typeface="+mn-cs"/>
              </a:rPr>
              <a:t>Inform</a:t>
            </a:r>
            <a:r>
              <a:rPr lang="en-US" sz="1400" b="0" i="0" kern="1200" dirty="0">
                <a:latin typeface="+mn-lt"/>
                <a:ea typeface="+mn-ea"/>
                <a:cs typeface="+mn-cs"/>
              </a:rPr>
              <a:t>, </a:t>
            </a:r>
            <a:r>
              <a:rPr lang="en-US" sz="1400" b="0" i="1" kern="1200" dirty="0">
                <a:latin typeface="+mn-lt"/>
                <a:ea typeface="+mn-ea"/>
                <a:cs typeface="+mn-cs"/>
              </a:rPr>
              <a:t>Discuss</a:t>
            </a:r>
            <a:r>
              <a:rPr lang="en-US" sz="1400" b="0" i="0" kern="1200" dirty="0">
                <a:latin typeface="+mn-lt"/>
                <a:ea typeface="+mn-ea"/>
                <a:cs typeface="+mn-cs"/>
              </a:rPr>
              <a:t>, </a:t>
            </a:r>
            <a:r>
              <a:rPr lang="en-US" sz="1400" b="0" i="1" kern="1200" dirty="0">
                <a:latin typeface="+mn-lt"/>
                <a:ea typeface="+mn-ea"/>
                <a:cs typeface="+mn-cs"/>
              </a:rPr>
              <a:t>Perform</a:t>
            </a:r>
            <a:r>
              <a:rPr lang="en-US" sz="1400" b="0" i="0" kern="1200" dirty="0">
                <a:latin typeface="+mn-lt"/>
                <a:ea typeface="+mn-ea"/>
                <a:cs typeface="+mn-cs"/>
              </a:rPr>
              <a:t>, and </a:t>
            </a:r>
            <a:r>
              <a:rPr lang="en-US" sz="1400" b="0" i="1" kern="1200" dirty="0">
                <a:latin typeface="+mn-lt"/>
                <a:ea typeface="+mn-ea"/>
                <a:cs typeface="+mn-cs"/>
              </a:rPr>
              <a:t>Reference</a:t>
            </a:r>
            <a:r>
              <a:rPr lang="en-US" sz="1400" b="0" i="0" kern="1200" dirty="0">
                <a:latin typeface="+mn-lt"/>
                <a:ea typeface="+mn-ea"/>
                <a:cs typeface="+mn-cs"/>
              </a:rPr>
              <a:t>).</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Times New Roman" panose="02020603050405020304" pitchFamily="18" charset="0"/>
                <a:cs typeface="+mn-cs"/>
              </a:rPr>
              <a:t>Best practice for </a:t>
            </a:r>
            <a:r>
              <a:rPr lang="en-US" sz="1400" i="1" kern="1200" dirty="0">
                <a:effectLst/>
                <a:latin typeface="+mn-lt"/>
                <a:ea typeface="Times New Roman" panose="02020603050405020304" pitchFamily="18" charset="0"/>
                <a:cs typeface="+mn-cs"/>
              </a:rPr>
              <a:t>Inform</a:t>
            </a:r>
            <a:r>
              <a:rPr lang="en-US" sz="1400" i="0" kern="1200" dirty="0">
                <a:effectLst/>
                <a:latin typeface="+mn-lt"/>
                <a:ea typeface="Times New Roman" panose="02020603050405020304" pitchFamily="18" charset="0"/>
                <a:cs typeface="+mn-cs"/>
              </a:rPr>
              <a:t>: Present facts, concepts, and procedures. Depending on the facilitator’s expertise, content may be used as background information or suggested talking points. Content in quotation marks is recommended to be read verbatim.</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Times New Roman" panose="02020603050405020304" pitchFamily="18" charset="0"/>
                <a:cs typeface="+mn-cs"/>
              </a:rPr>
              <a:t>Best practice for </a:t>
            </a:r>
            <a:r>
              <a:rPr lang="en-US" sz="1400" i="1" kern="1200" dirty="0">
                <a:effectLst/>
                <a:latin typeface="+mn-lt"/>
                <a:ea typeface="Times New Roman" panose="02020603050405020304" pitchFamily="18" charset="0"/>
                <a:cs typeface="+mn-cs"/>
              </a:rPr>
              <a:t>Discuss</a:t>
            </a:r>
            <a:r>
              <a:rPr lang="en-US" sz="1400" i="0" kern="1200" dirty="0">
                <a:effectLst/>
                <a:latin typeface="+mn-lt"/>
                <a:ea typeface="Times New Roman" panose="02020603050405020304" pitchFamily="18" charset="0"/>
                <a:cs typeface="+mn-cs"/>
              </a:rPr>
              <a:t>: Conduct large-group question and answer sessions or large-group, Facilitator-led activities. Depending on the subject matter, these may be written as questions with expected answers or scripted activities. </a:t>
            </a:r>
            <a:endParaRPr lang="en-US" sz="1400" i="0" kern="1200" dirty="0">
              <a:effectLst/>
              <a:latin typeface="+mn-lt"/>
              <a:ea typeface="Calibri" panose="020F0502020204030204" pitchFamily="34" charset="0"/>
              <a:cs typeface="+mn-cs"/>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Times New Roman" panose="02020603050405020304" pitchFamily="18" charset="0"/>
                <a:cs typeface="+mn-cs"/>
              </a:rPr>
              <a:t>Best practice for </a:t>
            </a:r>
            <a:r>
              <a:rPr lang="en-US" sz="1400" i="1" kern="1200" dirty="0">
                <a:effectLst/>
                <a:latin typeface="+mn-lt"/>
                <a:ea typeface="Times New Roman" panose="02020603050405020304" pitchFamily="18" charset="0"/>
                <a:cs typeface="+mn-cs"/>
              </a:rPr>
              <a:t>Perform</a:t>
            </a:r>
            <a:r>
              <a:rPr lang="en-US" sz="1400" i="0" kern="1200" dirty="0">
                <a:effectLst/>
                <a:latin typeface="+mn-lt"/>
                <a:ea typeface="Times New Roman" panose="02020603050405020304" pitchFamily="18" charset="0"/>
                <a:cs typeface="+mn-cs"/>
              </a:rPr>
              <a:t>: Facilitate small-group, scenario-based or procedural activities. Depending on the subject matter, these may be written with specific actions the Sailors will take or general ways for the Facilitator to monitor the activities. The Facilitator will be provided with expected outcomes to ensure Sailors leave training with correct information.</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Calibri" panose="020F0502020204030204" pitchFamily="34" charset="0"/>
                <a:cs typeface="+mn-cs"/>
              </a:rPr>
              <a:t>Best practice for </a:t>
            </a:r>
            <a:r>
              <a:rPr lang="en-US" sz="1400" i="1" kern="1200" dirty="0">
                <a:effectLst/>
                <a:latin typeface="+mn-lt"/>
                <a:ea typeface="Calibri" panose="020F0502020204030204" pitchFamily="34" charset="0"/>
                <a:cs typeface="+mn-cs"/>
              </a:rPr>
              <a:t>Reference</a:t>
            </a:r>
            <a:r>
              <a:rPr lang="en-US" sz="1400" i="0" kern="1200" dirty="0">
                <a:effectLst/>
                <a:latin typeface="+mn-lt"/>
                <a:ea typeface="Calibri" panose="020F0502020204030204" pitchFamily="34" charset="0"/>
                <a:cs typeface="+mn-cs"/>
              </a:rPr>
              <a:t>: This is for Facilitator use only.</a:t>
            </a:r>
          </a:p>
        </p:txBody>
      </p:sp>
      <p:sp>
        <p:nvSpPr>
          <p:cNvPr id="4" name="Slide Number Placeholder 3"/>
          <p:cNvSpPr>
            <a:spLocks noGrp="1"/>
          </p:cNvSpPr>
          <p:nvPr>
            <p:ph type="sldNum" sz="quarter" idx="5"/>
          </p:nvPr>
        </p:nvSpPr>
        <p:spPr/>
        <p:txBody>
          <a:bodyPr/>
          <a:lstStyle/>
          <a:p>
            <a:fld id="{A43DECA1-90B2-4901-9C02-4FB4999FDED7}" type="slidenum">
              <a:rPr lang="en-US" smtClean="0"/>
              <a:t>1</a:t>
            </a:fld>
            <a:endParaRPr lang="en-US" dirty="0"/>
          </a:p>
        </p:txBody>
      </p:sp>
    </p:spTree>
    <p:extLst>
      <p:ext uri="{BB962C8B-B14F-4D97-AF65-F5344CB8AC3E}">
        <p14:creationId xmlns:p14="http://schemas.microsoft.com/office/powerpoint/2010/main" val="173009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Tx/>
              <a:buNone/>
            </a:pPr>
            <a:r>
              <a:rPr lang="en-US" sz="1400" b="0" i="1" dirty="0"/>
              <a:t>Inform: </a:t>
            </a:r>
          </a:p>
          <a:p>
            <a:pPr marL="171450" indent="-171450">
              <a:buFont typeface="Arial" panose="020B0604020202020204" pitchFamily="34" charset="0"/>
              <a:buChar char="•"/>
            </a:pPr>
            <a:r>
              <a:rPr lang="en-US" sz="1400" b="0" i="0" dirty="0"/>
              <a:t>Plyometrics definition: “Quick and relatively explosive movements that involve a rapid eccentric action followed by a concentric action, known as the stretch-shortening cycle.”</a:t>
            </a:r>
          </a:p>
          <a:p>
            <a:pPr marL="171450" indent="-171450">
              <a:buFont typeface="Arial" panose="020B0604020202020204" pitchFamily="34" charset="0"/>
              <a:buChar char="•"/>
            </a:pPr>
            <a:r>
              <a:rPr lang="en-US" sz="1400" b="0" i="0" dirty="0"/>
              <a:t>Plyometrics-Speed, Agility, and Quickness (Plyo-SAQ) combines plyometrics (e.g., throwing), with speed (e.g., sprinting), agility (e.g., changing direction), and quickness in response to cues (e.g., auditory). </a:t>
            </a:r>
          </a:p>
          <a:p>
            <a:pPr marL="171450" indent="-171450">
              <a:buFont typeface="Arial" panose="020B0604020202020204" pitchFamily="34" charset="0"/>
              <a:buChar char="•"/>
            </a:pPr>
            <a:r>
              <a:rPr lang="en-US" sz="1400" dirty="0"/>
              <a:t>Plyo-SAQ supports injury prevention and physical readiness. This matters to every Sailor. </a:t>
            </a:r>
            <a:endParaRPr lang="en-US" sz="1400" b="0" i="0" dirty="0"/>
          </a:p>
          <a:p>
            <a:pPr marL="283464" indent="-173736">
              <a:buFont typeface="Courier New" panose="02070309020205020404" pitchFamily="49" charset="0"/>
              <a:buChar char="o"/>
            </a:pPr>
            <a:r>
              <a:rPr lang="en-US" sz="1400" b="0" dirty="0"/>
              <a:t>Injuries hurt the mission and your team.</a:t>
            </a:r>
          </a:p>
          <a:p>
            <a:pPr marL="283464" indent="-173736">
              <a:buFont typeface="Courier New" panose="02070309020205020404" pitchFamily="49" charset="0"/>
              <a:buChar char="o"/>
            </a:pPr>
            <a:r>
              <a:rPr lang="en-US" sz="1400" b="0" dirty="0"/>
              <a:t>Staying fit keeps you in the fight, not on medical hold.</a:t>
            </a:r>
          </a:p>
          <a:p>
            <a:pPr marL="283464" indent="-173736">
              <a:buFont typeface="Courier New" panose="02070309020205020404" pitchFamily="49" charset="0"/>
              <a:buChar char="o"/>
            </a:pPr>
            <a:r>
              <a:rPr lang="en-US" sz="1400" b="0" dirty="0"/>
              <a:t>Fewer injuries mean less strain on your shipmates.</a:t>
            </a:r>
          </a:p>
          <a:p>
            <a:pPr marL="283464" indent="-173736">
              <a:buFont typeface="Courier New" panose="02070309020205020404" pitchFamily="49" charset="0"/>
              <a:buChar char="o"/>
            </a:pPr>
            <a:r>
              <a:rPr lang="en-US" sz="1400" b="0" dirty="0"/>
              <a:t>Good fitness helps you stay healthy and in the Navy longer.</a:t>
            </a:r>
          </a:p>
          <a:p>
            <a:pPr marL="283464" indent="-173736">
              <a:buFont typeface="Courier New" panose="02070309020205020404" pitchFamily="49" charset="0"/>
              <a:buChar char="o"/>
            </a:pPr>
            <a:r>
              <a:rPr lang="en-US" sz="1400" b="0" dirty="0"/>
              <a:t>Being ready now means faster recovery and better performance later.</a:t>
            </a:r>
          </a:p>
          <a:p>
            <a:pPr marL="0" indent="0">
              <a:buFont typeface="Arial" panose="020B0604020202020204" pitchFamily="34" charset="0"/>
              <a:buNone/>
            </a:pPr>
            <a:r>
              <a:rPr lang="en-US" sz="1400" b="0" i="1" dirty="0"/>
              <a:t>Discuss: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ea typeface="Calibri" panose="020F0502020204030204" pitchFamily="34" charset="0"/>
              </a:rPr>
              <a:t>How might training with Plyo-SAQ help mitigate injury?</a:t>
            </a:r>
            <a:endParaRPr kumimoji="0" lang="en-US" sz="1400" b="0" i="0" u="none" strike="noStrike" kern="1200" cap="none" spc="0" normalizeH="0" baseline="0" noProof="0" dirty="0">
              <a:ln>
                <a:noFill/>
              </a:ln>
              <a:solidFill>
                <a:prstClr val="black"/>
              </a:solidFill>
              <a:effectLst/>
              <a:uLnTx/>
              <a:uFillTx/>
              <a:ea typeface="+mn-ea"/>
              <a:cs typeface="+mn-cs"/>
            </a:endParaRPr>
          </a:p>
          <a:p>
            <a:pPr marL="0" indent="0">
              <a:buFontTx/>
              <a:buNone/>
            </a:pPr>
            <a:r>
              <a:rPr lang="en-US" sz="1400" b="0" i="1" dirty="0"/>
              <a:t>Inform: </a:t>
            </a:r>
          </a:p>
          <a:p>
            <a:pPr marL="171450" indent="-171450">
              <a:buFont typeface="Arial" panose="020B0604020202020204" pitchFamily="34" charset="0"/>
              <a:buChar char="•"/>
            </a:pPr>
            <a:r>
              <a:rPr lang="en-US" sz="1400" b="0" i="0" dirty="0"/>
              <a:t>Physical injuries during training or exercises are most frequently caused during the process of over-lengthening muscles or ligaments when landing, stopping, or decelerating. Plyo-SAQ exercises train your motor responses for sudden starts, stops, and direction changes.</a:t>
            </a:r>
          </a:p>
        </p:txBody>
      </p:sp>
      <p:sp>
        <p:nvSpPr>
          <p:cNvPr id="4" name="Slide Number Placeholder 3"/>
          <p:cNvSpPr>
            <a:spLocks noGrp="1"/>
          </p:cNvSpPr>
          <p:nvPr>
            <p:ph type="sldNum" sz="quarter" idx="5"/>
          </p:nvPr>
        </p:nvSpPr>
        <p:spPr/>
        <p:txBody>
          <a:bodyPr/>
          <a:lstStyle/>
          <a:p>
            <a:fld id="{A43DECA1-90B2-4901-9C02-4FB4999FDED7}" type="slidenum">
              <a:rPr lang="en-US" smtClean="0"/>
              <a:t>10</a:t>
            </a:fld>
            <a:endParaRPr lang="en-US" dirty="0"/>
          </a:p>
        </p:txBody>
      </p:sp>
    </p:spTree>
    <p:extLst>
      <p:ext uri="{BB962C8B-B14F-4D97-AF65-F5344CB8AC3E}">
        <p14:creationId xmlns:p14="http://schemas.microsoft.com/office/powerpoint/2010/main" val="418601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Tx/>
              <a:buNone/>
            </a:pPr>
            <a:r>
              <a:rPr lang="en-US" sz="1400" b="0" i="1" dirty="0"/>
              <a:t>Inform: </a:t>
            </a:r>
          </a:p>
          <a:p>
            <a:pPr marL="171450" indent="-171450">
              <a:buFont typeface="Arial" panose="020B0604020202020204" pitchFamily="34" charset="0"/>
              <a:buChar char="•"/>
            </a:pPr>
            <a:r>
              <a:rPr lang="en-US" sz="1400" b="0" i="0" dirty="0"/>
              <a:t>NOFFS is an integrated, evidence-based physical training program designed for Sailors to:</a:t>
            </a:r>
          </a:p>
          <a:p>
            <a:pPr marL="283464" lvl="1" indent="-173736">
              <a:buFont typeface="Courier New" panose="02070309020205020404" pitchFamily="49" charset="0"/>
              <a:buChar char="o"/>
            </a:pPr>
            <a:r>
              <a:rPr lang="en-US" sz="1400" b="0" i="0" dirty="0"/>
              <a:t>Build job-ready fitness. NOFFS helps you train for real-world tasks, not just the Physical Readiness Test (PRT).</a:t>
            </a:r>
          </a:p>
          <a:p>
            <a:pPr marL="283464" lvl="1" indent="-173736">
              <a:buFont typeface="Courier New" panose="02070309020205020404" pitchFamily="49" charset="0"/>
              <a:buChar char="o"/>
            </a:pPr>
            <a:r>
              <a:rPr lang="en-US" sz="1400" b="0" i="0" dirty="0"/>
              <a:t>Prevent injuries. It teaches safe, effective movements to reduce the risk of getting hurt.</a:t>
            </a:r>
          </a:p>
          <a:p>
            <a:pPr marL="283464" lvl="1" indent="-173736">
              <a:buFont typeface="Courier New" panose="02070309020205020404" pitchFamily="49" charset="0"/>
              <a:buChar char="o"/>
            </a:pPr>
            <a:r>
              <a:rPr lang="en-US" sz="1400" b="0" i="0" dirty="0"/>
              <a:t>Improve strength and stamina. The program boosts physical performance for daily Navy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Find easy-to-follow NOFFS workout plans at navyfitness.org or download the app from Google Play or the App Store.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NOFFS also offers many physical training series, including an endurance training series, sandbag series, and aquatics series. To learn more about upcoming training series, email navymwrfitness@navy.mil.</a:t>
            </a:r>
          </a:p>
          <a:p>
            <a:pPr marL="171450" indent="-171450">
              <a:buFont typeface="Arial" panose="020B0604020202020204" pitchFamily="34" charset="0"/>
              <a:buChar char="•"/>
            </a:pPr>
            <a:r>
              <a:rPr lang="en-US" sz="1400" b="0" i="0" dirty="0"/>
              <a:t>The Navy’s official Physical Fitness Assessment (PFA) app provides you with access to all of the Navy’s Physical Readiness Program information, including nutrition resources, command Physical Training (PT), and Fitness Enhancement Program (FEP) information. </a:t>
            </a:r>
          </a:p>
          <a:p>
            <a:pPr marL="171450" indent="-171450">
              <a:buFont typeface="Arial" panose="020B0604020202020204" pitchFamily="34" charset="0"/>
              <a:buChar char="•"/>
            </a:pPr>
            <a:r>
              <a:rPr lang="en-US" sz="1400" b="0" i="0" dirty="0"/>
              <a:t>To learn more about PFA, you can go to mynavyhr.navy.mil and navigate to Total Sailor Fit to Fight, Navy Nutrition, Navy Approved Nutrition Programs/Apps. You can also download the app from the Navy App Locker at AppLocker.Navy.mil, Google Play, or the App Store.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The Warrior Toughness app provides sports-science-based exercises, interactive worksheets, and progress tracking tools. Find it on the Navy App Locker, Google Play, or the App Store.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https://www.mynavyhr.navy.mil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https://www.mynavyhr.navy.mil/Portals/55/Support/Culture%20Resilience/NavyNutrition/NavyPFA_AppInfoSheet.pdf?ver=JJqwEtpWVTfMYZcEKT-SpQ%3d%3d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https://www.navyfitness.org/fitness/noffs-series-virtual-trainer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https://www.navyfitness.org/fitness/noffs-training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https://www.navyfitness.org/fitness/noffs-training/noffs-series/operational-series/downloads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navymwrfitness@navy.mil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ea typeface="+mn-ea"/>
                <a:cs typeface="+mn-cs"/>
              </a:rPr>
              <a:t>www.AppLocker.Navy.mil</a:t>
            </a:r>
            <a:endParaRPr kumimoji="0" lang="en-US" sz="1400" b="0" i="0" u="none" strike="noStrike" kern="1200" cap="none" spc="0" normalizeH="0" baseline="0" noProof="0" dirty="0">
              <a:ln>
                <a:noFill/>
              </a:ln>
              <a:effectLst/>
              <a:uLnTx/>
              <a:uFillTx/>
              <a:ea typeface="+mn-ea"/>
              <a:cs typeface="+mn-cs"/>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11</a:t>
            </a:fld>
            <a:endParaRPr lang="en-US" dirty="0"/>
          </a:p>
        </p:txBody>
      </p:sp>
    </p:spTree>
    <p:extLst>
      <p:ext uri="{BB962C8B-B14F-4D97-AF65-F5344CB8AC3E}">
        <p14:creationId xmlns:p14="http://schemas.microsoft.com/office/powerpoint/2010/main" val="1946295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Tx/>
              <a:buNone/>
            </a:pPr>
            <a:r>
              <a:rPr lang="en-US" sz="1400" b="0" i="1" dirty="0"/>
              <a:t>Inform: </a:t>
            </a:r>
          </a:p>
          <a:p>
            <a:pPr marL="171450" indent="-171450">
              <a:buFont typeface="Arial" panose="020B0604020202020204" pitchFamily="34" charset="0"/>
              <a:buChar char="•"/>
            </a:pPr>
            <a:r>
              <a:rPr lang="en-US" sz="1400" dirty="0"/>
              <a:t>Warfighters don’t just train their Bodies; they also continually strengthen their Minds. </a:t>
            </a:r>
          </a:p>
          <a:p>
            <a:pPr marL="171450" indent="-171450">
              <a:buFont typeface="Arial" panose="020B0604020202020204" pitchFamily="34" charset="0"/>
              <a:buChar char="•"/>
            </a:pPr>
            <a:r>
              <a:rPr lang="en-US" sz="1400" dirty="0"/>
              <a:t>When solving problems and handling unexpected or challenging situations, the Mind needs a clear and intentional approach. </a:t>
            </a:r>
          </a:p>
          <a:p>
            <a:pPr marL="171450" indent="-171450">
              <a:buFont typeface="Arial" panose="020B0604020202020204" pitchFamily="34" charset="0"/>
              <a:buChar char="•"/>
            </a:pPr>
            <a:r>
              <a:rPr lang="en-US" sz="1400" b="0" i="0" dirty="0"/>
              <a:t>Sharpen your Mind by developing habits such as </a:t>
            </a:r>
            <a:r>
              <a:rPr lang="en-US" sz="1400" dirty="0"/>
              <a:t>regular reading, engaging with thought-provoking podcasts and media, practicing mindfulness, and consistent journaling.</a:t>
            </a:r>
            <a:endParaRPr lang="en-US" sz="1400" b="0" i="0" dirty="0"/>
          </a:p>
          <a:p>
            <a:pPr marL="171450" indent="-171450">
              <a:buFont typeface="Arial" panose="020B0604020202020204" pitchFamily="34" charset="0"/>
              <a:buChar char="•"/>
            </a:pPr>
            <a:r>
              <a:rPr lang="en-US" sz="1400" b="0" i="0" dirty="0"/>
              <a:t>Strengthen your Mind and connect ideas to real missions.</a:t>
            </a:r>
          </a:p>
          <a:p>
            <a:pPr marL="283464" lvl="1" indent="-173736">
              <a:buFont typeface="Courier New" panose="02070309020205020404" pitchFamily="49" charset="0"/>
              <a:buChar char="o"/>
            </a:pPr>
            <a:r>
              <a:rPr lang="en-US" sz="1400" b="0" i="0" dirty="0"/>
              <a:t>The Chief of Naval Operations (CNO) Professional Reading Library is a list of books about </a:t>
            </a:r>
            <a:r>
              <a:rPr lang="en-US" sz="1400" dirty="0"/>
              <a:t>military history, leadership, ethics, technology, and global affairs. </a:t>
            </a:r>
          </a:p>
          <a:p>
            <a:pPr marL="283464" lvl="1" indent="-173736">
              <a:buFont typeface="Courier New" panose="02070309020205020404" pitchFamily="49" charset="0"/>
              <a:buChar char="o"/>
            </a:pPr>
            <a:r>
              <a:rPr lang="en-US" sz="1400" b="0" i="0" dirty="0"/>
              <a:t>The Early Bird Brief (EBB) is a free daily newsletter of important military stories. Listen online or subscribe via email.</a:t>
            </a:r>
          </a:p>
          <a:p>
            <a:pPr marL="171450" indent="-171450">
              <a:buFont typeface="Arial" panose="020B0604020202020204" pitchFamily="34" charset="0"/>
              <a:buChar char="•"/>
            </a:pPr>
            <a:r>
              <a:rPr lang="en-US" sz="1400" b="0" i="0" dirty="0"/>
              <a:t>Learn how to keep your Mind focused on the present moment.</a:t>
            </a:r>
          </a:p>
          <a:p>
            <a:pPr marL="283464" lvl="1" indent="-173736">
              <a:buFont typeface="Courier New" panose="02070309020205020404" pitchFamily="49" charset="0"/>
              <a:buChar char="o"/>
            </a:pPr>
            <a:r>
              <a:rPr lang="en-US" sz="1400" b="0" i="0" dirty="0"/>
              <a:t>Mindfulness Coach app is a free, self-guided mindfulness training program designed for Sailors. You can download the app for iOS or Android phones by visiting the U.S. Department of Veterans Affairs (VA) Mobile at mobile.va.gov, VA App Store, Mindfulness Coach.</a:t>
            </a:r>
          </a:p>
          <a:p>
            <a:pPr marL="283464" lvl="1" indent="-173736">
              <a:buFont typeface="Courier New" panose="02070309020205020404" pitchFamily="49" charset="0"/>
              <a:buChar char="o"/>
            </a:pPr>
            <a:r>
              <a:rPr lang="en-US" sz="1400" b="0" i="0" dirty="0"/>
              <a:t>Chill Drills is a mobile app by Military OneSource that provides free, guided mindfulness exercises. You can download the app via Google Play or the App Store.</a:t>
            </a:r>
          </a:p>
          <a:p>
            <a:pPr marL="0" lvl="0" indent="-347472">
              <a:buFont typeface="Courier New" panose="02070309020205020404" pitchFamily="49" charset="0"/>
              <a:buNone/>
            </a:pPr>
            <a:r>
              <a:rPr lang="en-US" sz="1400" b="0" i="1" dirty="0"/>
              <a:t>Discuss:</a:t>
            </a:r>
          </a:p>
          <a:p>
            <a:pPr marL="173736" lvl="0" indent="-173736">
              <a:buFont typeface="Arial" panose="020B0604020202020204" pitchFamily="34" charset="0"/>
              <a:buChar char="•"/>
            </a:pPr>
            <a:r>
              <a:rPr lang="en-US" sz="1400" dirty="0"/>
              <a:t>Why is it important for Sailors to keep their Minds sharp?</a:t>
            </a:r>
          </a:p>
          <a:p>
            <a:pPr marL="173736" lvl="0" indent="-173736">
              <a:buFont typeface="Arial" panose="020B0604020202020204" pitchFamily="34" charset="0"/>
              <a:buChar char="•"/>
            </a:pPr>
            <a:r>
              <a:rPr lang="en-US" sz="1400" dirty="0"/>
              <a:t>How does mental readiness impact mission success and decision-making under pressure?</a:t>
            </a:r>
          </a:p>
          <a:p>
            <a:pPr marL="173736" lvl="0" indent="-173736">
              <a:buFont typeface="Arial" panose="020B0604020202020204" pitchFamily="34" charset="0"/>
              <a:buChar char="•"/>
            </a:pPr>
            <a:endParaRPr lang="en-US" sz="1400"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https://mobile.va.gov/app/mindfulness-coach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https://www.defensenews.com/ebb/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https://www.militaryonesource.mil/resources/mobile-apps/de-stress-and-relax-with-chill-drills-by-military-onesource/MyNavyHR: https://www.mynavyhr.navy.mil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https://www.navy.mil/Leadership/Chief-of-Naval-Operations/Chief-of-Naval-Operations-Professional-Reading-Library-v2/</a:t>
            </a:r>
          </a:p>
        </p:txBody>
      </p:sp>
      <p:sp>
        <p:nvSpPr>
          <p:cNvPr id="4" name="Slide Number Placeholder 3"/>
          <p:cNvSpPr>
            <a:spLocks noGrp="1"/>
          </p:cNvSpPr>
          <p:nvPr>
            <p:ph type="sldNum" sz="quarter" idx="5"/>
          </p:nvPr>
        </p:nvSpPr>
        <p:spPr/>
        <p:txBody>
          <a:bodyPr/>
          <a:lstStyle/>
          <a:p>
            <a:fld id="{A43DECA1-90B2-4901-9C02-4FB4999FDED7}" type="slidenum">
              <a:rPr lang="en-US" smtClean="0"/>
              <a:t>12</a:t>
            </a:fld>
            <a:endParaRPr lang="en-US" dirty="0"/>
          </a:p>
        </p:txBody>
      </p:sp>
    </p:spTree>
    <p:extLst>
      <p:ext uri="{BB962C8B-B14F-4D97-AF65-F5344CB8AC3E}">
        <p14:creationId xmlns:p14="http://schemas.microsoft.com/office/powerpoint/2010/main" val="1072634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Tx/>
              <a:buNone/>
            </a:pPr>
            <a:r>
              <a:rPr lang="en-US" sz="1400" b="0" i="1" dirty="0"/>
              <a:t>Inform: </a:t>
            </a:r>
          </a:p>
          <a:p>
            <a:pPr marL="171450" indent="-171450">
              <a:buFont typeface="Arial" panose="020B0604020202020204" pitchFamily="34" charset="0"/>
              <a:buChar char="•"/>
            </a:pPr>
            <a:r>
              <a:rPr lang="en-US" sz="1400" dirty="0"/>
              <a:t>Healthy behaviors help you develop the skills needed during and following times of stress, like training exercises or combat situations. They help you stabilize focus, reduce stress, and enhance mental and physical recovery processes. </a:t>
            </a:r>
          </a:p>
          <a:p>
            <a:pPr marL="173736" indent="-173736">
              <a:buFont typeface="Arial" panose="020B0604020202020204" pitchFamily="34" charset="0"/>
              <a:buChar char="•"/>
            </a:pPr>
            <a:r>
              <a:rPr lang="en-US" sz="1400" b="0" dirty="0"/>
              <a:t>Recharging your Mind, Body, and Spirit is a key part of healthy behaviors. Intentional recovery means purposefully choosing activities that restore physical, mental, and emotional energy. </a:t>
            </a:r>
          </a:p>
          <a:p>
            <a:pPr marL="173736" indent="-173736">
              <a:buFont typeface="Arial" panose="020B0604020202020204" pitchFamily="34" charset="0"/>
              <a:buChar char="•"/>
            </a:pPr>
            <a:r>
              <a:rPr lang="en-US" sz="1400" dirty="0"/>
              <a:t>Making healthy behaviors part of your daily routine builds and maintains your Warrior Toughness.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By building a strong foundation of healthy behaviors, you're better prepared to get the most out of your training and education, which is key to developing Warrior Toughness.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1" dirty="0"/>
              <a:t>Discuss:</a:t>
            </a:r>
            <a:r>
              <a:rPr lang="en-US" sz="1400" b="0" i="0" dirty="0"/>
              <a:t> </a:t>
            </a:r>
          </a:p>
          <a:p>
            <a:pPr marL="173736" indent="-173736">
              <a:buFont typeface="Arial" panose="020B0604020202020204" pitchFamily="34" charset="0"/>
              <a:buChar char="•"/>
            </a:pPr>
            <a:r>
              <a:rPr lang="en-US" sz="1400" b="0" i="0" dirty="0"/>
              <a:t>How does training and education enhance Warrior Toughness?</a:t>
            </a:r>
          </a:p>
          <a:p>
            <a:pPr marL="0" indent="0">
              <a:buFontTx/>
              <a:buNone/>
            </a:pPr>
            <a:r>
              <a:rPr lang="en-US" sz="1400" b="0" i="1" dirty="0"/>
              <a:t>Inform: </a:t>
            </a:r>
          </a:p>
          <a:p>
            <a:pPr marL="173736" indent="-173736">
              <a:buFont typeface="Arial" panose="020B0604020202020204" pitchFamily="34" charset="0"/>
              <a:buChar char="•"/>
            </a:pPr>
            <a:r>
              <a:rPr lang="en-US" sz="1400" b="0" i="0" dirty="0"/>
              <a:t>Training and education do more than teach tasks. They build character, sharpen mission focus, and prepare you to lead with strength and resilience under pressure.</a:t>
            </a:r>
          </a:p>
          <a:p>
            <a:pPr marL="283464" lvl="1" indent="-173736">
              <a:buFont typeface="Courier New" panose="02070309020205020404" pitchFamily="49" charset="0"/>
              <a:buChar char="o"/>
            </a:pPr>
            <a:r>
              <a:rPr lang="en-US" sz="1400" b="0" i="0" dirty="0"/>
              <a:t>Technical training builds confidence and reduces stress by preparing you to perform under pressure.</a:t>
            </a:r>
          </a:p>
          <a:p>
            <a:pPr marL="283464" lvl="1" indent="-173736">
              <a:buFont typeface="Courier New" panose="02070309020205020404" pitchFamily="49" charset="0"/>
              <a:buChar char="o"/>
            </a:pPr>
            <a:r>
              <a:rPr lang="en-US" sz="1400" b="0" i="0" dirty="0"/>
              <a:t>Classroom training strengthens your mental focus and purpose through values-based learning.</a:t>
            </a:r>
          </a:p>
          <a:p>
            <a:pPr marL="283464" lvl="1" indent="-173736">
              <a:buFont typeface="Courier New" panose="02070309020205020404" pitchFamily="49" charset="0"/>
              <a:buChar char="o"/>
            </a:pPr>
            <a:r>
              <a:rPr lang="en-US" sz="1400" b="0" i="0" dirty="0"/>
              <a:t>On-the-job training develops your resilience and teamwork through real-world challenges.</a:t>
            </a:r>
          </a:p>
          <a:p>
            <a:pPr marL="283464" lvl="1" indent="-173736">
              <a:buFont typeface="Courier New" panose="02070309020205020404" pitchFamily="49" charset="0"/>
              <a:buChar char="o"/>
            </a:pPr>
            <a:r>
              <a:rPr lang="en-US" sz="1400" b="0" i="0" dirty="0"/>
              <a:t>Learning teams foster your emotional growth and trust by learning openly from experience. </a:t>
            </a:r>
          </a:p>
        </p:txBody>
      </p:sp>
      <p:sp>
        <p:nvSpPr>
          <p:cNvPr id="4" name="Slide Number Placeholder 3"/>
          <p:cNvSpPr>
            <a:spLocks noGrp="1"/>
          </p:cNvSpPr>
          <p:nvPr>
            <p:ph type="sldNum" sz="quarter" idx="5"/>
          </p:nvPr>
        </p:nvSpPr>
        <p:spPr/>
        <p:txBody>
          <a:bodyPr/>
          <a:lstStyle/>
          <a:p>
            <a:fld id="{A43DECA1-90B2-4901-9C02-4FB4999FDED7}" type="slidenum">
              <a:rPr lang="en-US" smtClean="0"/>
              <a:t>13</a:t>
            </a:fld>
            <a:endParaRPr lang="en-US" dirty="0"/>
          </a:p>
        </p:txBody>
      </p:sp>
    </p:spTree>
    <p:extLst>
      <p:ext uri="{BB962C8B-B14F-4D97-AF65-F5344CB8AC3E}">
        <p14:creationId xmlns:p14="http://schemas.microsoft.com/office/powerpoint/2010/main" val="1524302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3736" marR="0" indent="-173736">
              <a:lnSpc>
                <a:spcPct val="100000"/>
              </a:lnSpc>
              <a:spcBef>
                <a:spcPts val="0"/>
              </a:spcBef>
              <a:spcAft>
                <a:spcPts val="0"/>
              </a:spcAft>
            </a:pPr>
            <a:r>
              <a:rPr lang="en-US" sz="1400" b="1" kern="100" dirty="0">
                <a:effectLst/>
                <a:ea typeface="Calibri" panose="020F0502020204030204" pitchFamily="34" charset="0"/>
                <a:cs typeface="Times New Roman" panose="02020603050405020304" pitchFamily="18" charset="0"/>
              </a:rPr>
              <a:t>Facilitator</a:t>
            </a:r>
            <a:r>
              <a:rPr lang="en-US" sz="1400" b="1" kern="100" dirty="0">
                <a:effectLst/>
                <a:latin typeface="+mn-lt"/>
                <a:ea typeface="Calibri" panose="020F0502020204030204" pitchFamily="34" charset="0"/>
                <a:cs typeface="Times New Roman" panose="02020603050405020304" pitchFamily="18" charset="0"/>
              </a:rPr>
              <a:t> Actions:</a:t>
            </a:r>
          </a:p>
          <a:p>
            <a:pPr marL="173736" indent="-173736">
              <a:lnSpc>
                <a:spcPct val="100000"/>
              </a:lnSpc>
              <a:spcBef>
                <a:spcPts val="0"/>
              </a:spcBef>
              <a:spcAft>
                <a:spcPts val="0"/>
              </a:spcAft>
              <a:buFont typeface="Arial" panose="020B0604020202020204" pitchFamily="34" charset="0"/>
              <a:buChar char="•"/>
            </a:pPr>
            <a:r>
              <a:rPr lang="en-US" sz="1400" i="1" dirty="0">
                <a:effectLst/>
                <a:latin typeface="+mn-lt"/>
                <a:ea typeface="Calibri" panose="020F0502020204030204" pitchFamily="34" charset="0"/>
                <a:cs typeface="Times New Roman" panose="02020603050405020304" pitchFamily="18" charset="0"/>
              </a:rPr>
              <a:t>Display slide.</a:t>
            </a:r>
          </a:p>
          <a:p>
            <a:pPr marL="173736" indent="-173736">
              <a:lnSpc>
                <a:spcPct val="100000"/>
              </a:lnSpc>
              <a:spcBef>
                <a:spcPts val="0"/>
              </a:spcBef>
              <a:spcAft>
                <a:spcPts val="0"/>
              </a:spcAft>
              <a:buFont typeface="Arial" panose="020B0604020202020204" pitchFamily="34" charset="0"/>
              <a:buChar char="•"/>
            </a:pPr>
            <a:r>
              <a:rPr lang="en-US" sz="1400" i="1" dirty="0">
                <a:effectLst/>
                <a:latin typeface="+mn-lt"/>
                <a:ea typeface="Calibri" panose="020F0502020204030204" pitchFamily="34" charset="0"/>
                <a:cs typeface="Times New Roman" panose="02020603050405020304" pitchFamily="18" charset="0"/>
              </a:rPr>
              <a:t>Review topics discussed and ask if there are any questions.</a:t>
            </a:r>
          </a:p>
          <a:p>
            <a:pPr marL="173736" indent="-173736">
              <a:lnSpc>
                <a:spcPct val="100000"/>
              </a:lnSpc>
              <a:spcBef>
                <a:spcPts val="0"/>
              </a:spcBef>
              <a:spcAft>
                <a:spcPts val="0"/>
              </a:spcAft>
              <a:buFont typeface="Arial" panose="020B0604020202020204" pitchFamily="34" charset="0"/>
              <a:buChar char="•"/>
            </a:pPr>
            <a:r>
              <a:rPr lang="en-US" sz="1400" i="1" dirty="0">
                <a:effectLst/>
                <a:latin typeface="+mn-lt"/>
                <a:ea typeface="Calibri" panose="020F0502020204030204" pitchFamily="34" charset="0"/>
                <a:cs typeface="Times New Roman" panose="02020603050405020304" pitchFamily="18" charset="0"/>
              </a:rPr>
              <a:t>Check Sailor </a:t>
            </a:r>
            <a:r>
              <a:rPr lang="en-US" sz="1400" b="0" i="1" u="none" strike="noStrike" baseline="0" dirty="0">
                <a:latin typeface="+mn-lt"/>
              </a:rPr>
              <a:t>comprehension by providing review questions and/or problems.</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dirty="0">
                <a:effectLst/>
                <a:latin typeface="+mn-lt"/>
                <a:ea typeface="Calibri" panose="020F0502020204030204" pitchFamily="34" charset="0"/>
                <a:cs typeface="Times New Roman" panose="02020603050405020304" pitchFamily="18" charset="0"/>
              </a:rPr>
              <a:t>Discuss how the call to action supports and encourages Sailors’ post training.</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dirty="0">
                <a:effectLst/>
                <a:latin typeface="+mn-lt"/>
                <a:ea typeface="Calibri" panose="020F0502020204030204" pitchFamily="34" charset="0"/>
                <a:cs typeface="Times New Roman" panose="02020603050405020304" pitchFamily="18" charset="0"/>
              </a:rPr>
              <a:t>Relate call to action to Warrior Toughness. </a:t>
            </a:r>
            <a:endParaRPr lang="en-US" sz="1400" i="1" dirty="0">
              <a:effectLst/>
              <a:latin typeface="+mn-lt"/>
              <a:ea typeface="Calibri" panose="020F0502020204030204" pitchFamily="34" charset="0"/>
              <a:cs typeface="Times New Roman" panose="02020603050405020304" pitchFamily="18" charset="0"/>
            </a:endParaRPr>
          </a:p>
          <a:p>
            <a:r>
              <a:rPr lang="en-US" sz="1400" b="1" dirty="0">
                <a:latin typeface="+mn-lt"/>
              </a:rPr>
              <a:t>Facilitator Content: </a:t>
            </a:r>
            <a:r>
              <a:rPr lang="en-US" sz="1400" b="0" dirty="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14</a:t>
            </a:fld>
            <a:endParaRPr lang="en-US" dirty="0"/>
          </a:p>
        </p:txBody>
      </p:sp>
    </p:spTree>
    <p:extLst>
      <p:ext uri="{BB962C8B-B14F-4D97-AF65-F5344CB8AC3E}">
        <p14:creationId xmlns:p14="http://schemas.microsoft.com/office/powerpoint/2010/main" val="340612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p>
          <a:p>
            <a:r>
              <a:rPr lang="en-US" sz="1400" b="1" dirty="0">
                <a:latin typeface="+mn-lt"/>
              </a:rPr>
              <a:t>Facilitator Content: </a:t>
            </a:r>
          </a:p>
          <a:p>
            <a:pPr marL="0" indent="0">
              <a:buFont typeface="Arial" panose="020B0604020202020204" pitchFamily="34" charset="0"/>
              <a:buNone/>
            </a:pPr>
            <a:r>
              <a:rPr lang="en-US" sz="1400" b="0" i="1" dirty="0">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dirty="0">
                <a:latin typeface="+mn-lt"/>
                <a:ea typeface="+mn-ea"/>
                <a:cs typeface="+mn-cs"/>
              </a:rPr>
              <a:t>Identify Warrior Toughness QR code.</a:t>
            </a:r>
            <a:endParaRPr lang="en-US" sz="1400" dirty="0"/>
          </a:p>
        </p:txBody>
      </p:sp>
      <p:sp>
        <p:nvSpPr>
          <p:cNvPr id="4" name="Slide Number Placeholder 3"/>
          <p:cNvSpPr>
            <a:spLocks noGrp="1"/>
          </p:cNvSpPr>
          <p:nvPr>
            <p:ph type="sldNum" sz="quarter" idx="5"/>
          </p:nvPr>
        </p:nvSpPr>
        <p:spPr/>
        <p:txBody>
          <a:bodyPr/>
          <a:lstStyle/>
          <a:p>
            <a:fld id="{A43DECA1-90B2-4901-9C02-4FB4999FDED7}" type="slidenum">
              <a:rPr lang="en-US" smtClean="0"/>
              <a:t>15</a:t>
            </a:fld>
            <a:endParaRPr lang="en-US" dirty="0"/>
          </a:p>
        </p:txBody>
      </p:sp>
    </p:spTree>
    <p:extLst>
      <p:ext uri="{BB962C8B-B14F-4D97-AF65-F5344CB8AC3E}">
        <p14:creationId xmlns:p14="http://schemas.microsoft.com/office/powerpoint/2010/main" val="3294412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p>
          <a:p>
            <a:r>
              <a:rPr lang="en-US" sz="1400" b="1" dirty="0">
                <a:latin typeface="+mn-lt"/>
              </a:rPr>
              <a:t>Facilitator Content: </a:t>
            </a:r>
          </a:p>
          <a:p>
            <a:pPr marL="0" indent="0">
              <a:buFont typeface="Arial" panose="020B0604020202020204" pitchFamily="34" charset="0"/>
              <a:buNone/>
            </a:pPr>
            <a:r>
              <a:rPr lang="en-US" sz="1400" b="0" i="1" dirty="0">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dirty="0">
                <a:latin typeface="+mn-lt"/>
                <a:ea typeface="+mn-ea"/>
                <a:cs typeface="+mn-cs"/>
              </a:rPr>
              <a:t>Identify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dirty="0">
                <a:latin typeface="+mn-lt"/>
                <a:ea typeface="+mn-ea"/>
                <a:cs typeface="+mn-cs"/>
              </a:rPr>
              <a:t>Identify resources.</a:t>
            </a:r>
          </a:p>
        </p:txBody>
      </p:sp>
      <p:sp>
        <p:nvSpPr>
          <p:cNvPr id="4" name="Slide Number Placeholder 3"/>
          <p:cNvSpPr>
            <a:spLocks noGrp="1"/>
          </p:cNvSpPr>
          <p:nvPr>
            <p:ph type="sldNum" sz="quarter" idx="5"/>
          </p:nvPr>
        </p:nvSpPr>
        <p:spPr/>
        <p:txBody>
          <a:bodyPr/>
          <a:lstStyle/>
          <a:p>
            <a:fld id="{A43DECA1-90B2-4901-9C02-4FB4999FDED7}" type="slidenum">
              <a:rPr lang="en-US" smtClean="0"/>
              <a:t>16</a:t>
            </a:fld>
            <a:endParaRPr lang="en-US" dirty="0"/>
          </a:p>
        </p:txBody>
      </p:sp>
    </p:spTree>
    <p:extLst>
      <p:ext uri="{BB962C8B-B14F-4D97-AF65-F5344CB8AC3E}">
        <p14:creationId xmlns:p14="http://schemas.microsoft.com/office/powerpoint/2010/main" val="650830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p>
          <a:p>
            <a:r>
              <a:rPr lang="en-US" sz="1400" b="1" dirty="0">
                <a:latin typeface="+mn-lt"/>
              </a:rPr>
              <a:t>Facilitator Content: </a:t>
            </a:r>
          </a:p>
          <a:p>
            <a:pPr marL="0" indent="0">
              <a:buFont typeface="Arial" panose="020B0604020202020204" pitchFamily="34" charset="0"/>
              <a:buNone/>
            </a:pPr>
            <a:r>
              <a:rPr lang="en-US" sz="1400" b="0" i="1" dirty="0">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dirty="0">
                <a:latin typeface="+mn-lt"/>
                <a:ea typeface="+mn-ea"/>
                <a:cs typeface="+mn-cs"/>
              </a:rPr>
              <a:t>Identify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dirty="0">
                <a:latin typeface="+mn-lt"/>
                <a:ea typeface="+mn-ea"/>
                <a:cs typeface="+mn-cs"/>
              </a:rPr>
              <a:t>Identify resources.</a:t>
            </a:r>
          </a:p>
        </p:txBody>
      </p:sp>
      <p:sp>
        <p:nvSpPr>
          <p:cNvPr id="4" name="Slide Number Placeholder 3"/>
          <p:cNvSpPr>
            <a:spLocks noGrp="1"/>
          </p:cNvSpPr>
          <p:nvPr>
            <p:ph type="sldNum" sz="quarter" idx="5"/>
          </p:nvPr>
        </p:nvSpPr>
        <p:spPr/>
        <p:txBody>
          <a:bodyPr/>
          <a:lstStyle/>
          <a:p>
            <a:fld id="{A43DECA1-90B2-4901-9C02-4FB4999FDED7}" type="slidenum">
              <a:rPr lang="en-US" smtClean="0"/>
              <a:t>17</a:t>
            </a:fld>
            <a:endParaRPr lang="en-US" dirty="0"/>
          </a:p>
        </p:txBody>
      </p:sp>
    </p:spTree>
    <p:extLst>
      <p:ext uri="{BB962C8B-B14F-4D97-AF65-F5344CB8AC3E}">
        <p14:creationId xmlns:p14="http://schemas.microsoft.com/office/powerpoint/2010/main" val="2787167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6ACB2-51EF-C9CE-D377-C2E5F1842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AA3BE-B188-32B4-5AED-D0C7F0CEE7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783396-C859-7198-228C-E70CE6105768}"/>
              </a:ext>
            </a:extLst>
          </p:cNvPr>
          <p:cNvSpPr>
            <a:spLocks noGrp="1"/>
          </p:cNvSpPr>
          <p:nvPr>
            <p:ph type="body" idx="1"/>
          </p:nvPr>
        </p:nvSpPr>
        <p:spPr/>
        <p:txBody>
          <a:bodyPr/>
          <a:lstStyle/>
          <a:p>
            <a:pPr marL="173736" marR="0" indent="-173736">
              <a:lnSpc>
                <a:spcPct val="100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Facilitator Actions: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endParaRPr lang="en-US" sz="1400" dirty="0">
              <a:effectLst/>
              <a:latin typeface="+mn-lt"/>
              <a:ea typeface="Calibri" panose="020F0502020204030204" pitchFamily="34" charset="0"/>
              <a:cs typeface="Times New Roman" panose="02020603050405020304" pitchFamily="18" charset="0"/>
            </a:endParaRPr>
          </a:p>
          <a:p>
            <a:pPr marL="173736" marR="0" lvl="0" indent="-173736"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Facilitator Content: </a:t>
            </a:r>
            <a:r>
              <a:rPr lang="en-US" sz="1400" b="0" dirty="0">
                <a:latin typeface="+mn-lt"/>
              </a:rPr>
              <a:t>N/A</a:t>
            </a:r>
          </a:p>
        </p:txBody>
      </p:sp>
      <p:sp>
        <p:nvSpPr>
          <p:cNvPr id="4" name="Slide Number Placeholder 3">
            <a:extLst>
              <a:ext uri="{FF2B5EF4-FFF2-40B4-BE49-F238E27FC236}">
                <a16:creationId xmlns:a16="http://schemas.microsoft.com/office/drawing/2014/main" id="{A26A6F78-9E35-2F09-7E7F-1DE43947A2A1}"/>
              </a:ext>
            </a:extLst>
          </p:cNvPr>
          <p:cNvSpPr>
            <a:spLocks noGrp="1"/>
          </p:cNvSpPr>
          <p:nvPr>
            <p:ph type="sldNum" sz="quarter" idx="5"/>
          </p:nvPr>
        </p:nvSpPr>
        <p:spPr/>
        <p:txBody>
          <a:bodyPr/>
          <a:lstStyle/>
          <a:p>
            <a:fld id="{A43DECA1-90B2-4901-9C02-4FB4999FDED7}" type="slidenum">
              <a:rPr lang="en-US" smtClean="0"/>
              <a:t>18</a:t>
            </a:fld>
            <a:endParaRPr lang="en-US" dirty="0"/>
          </a:p>
        </p:txBody>
      </p:sp>
    </p:spTree>
    <p:extLst>
      <p:ext uri="{BB962C8B-B14F-4D97-AF65-F5344CB8AC3E}">
        <p14:creationId xmlns:p14="http://schemas.microsoft.com/office/powerpoint/2010/main" val="39831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indent="-171450">
              <a:buFont typeface="Arial" panose="020B0604020202020204" pitchFamily="34" charset="0"/>
              <a:buChar char="•"/>
            </a:pPr>
            <a:r>
              <a:rPr lang="en-US" sz="1400" b="0" i="1" dirty="0"/>
              <a:t>Introduce topic.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Let Sailors know that they can leave the discussion if they have to for their own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Ensure that misinformation is corrected immediately. </a:t>
            </a:r>
            <a:endParaRPr lang="en-US" sz="1400" b="0" i="1" dirty="0"/>
          </a:p>
          <a:p>
            <a:pPr marL="171450" indent="-171450">
              <a:buFont typeface="Arial" panose="020B0604020202020204" pitchFamily="34" charset="0"/>
              <a:buChar char="•"/>
            </a:pPr>
            <a:r>
              <a:rPr lang="en-US" sz="1400" i="1" dirty="0"/>
              <a:t>Monitor the discussions of the Sailors throughout the training event.</a:t>
            </a:r>
            <a:endParaRPr lang="en-US" sz="1400" b="0" i="1" dirty="0"/>
          </a:p>
          <a:p>
            <a:r>
              <a:rPr lang="en-US" sz="1400" b="1" dirty="0"/>
              <a:t>Facilitator Content: </a:t>
            </a:r>
          </a:p>
          <a:p>
            <a:pPr marL="0" indent="0">
              <a:buFont typeface="Arial" panose="020B0604020202020204" pitchFamily="34" charset="0"/>
              <a:buNone/>
            </a:pPr>
            <a:r>
              <a:rPr lang="en-US" sz="1400" b="0" i="0" dirty="0"/>
              <a:t>To enhance Warrior Toughness, Sailors will identify healthy behaviors that they should engage in on a regular basis to consistently perform at peak performance.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b="0" i="0" dirty="0"/>
          </a:p>
        </p:txBody>
      </p:sp>
      <p:sp>
        <p:nvSpPr>
          <p:cNvPr id="4" name="Slide Number Placeholder 3"/>
          <p:cNvSpPr>
            <a:spLocks noGrp="1"/>
          </p:cNvSpPr>
          <p:nvPr>
            <p:ph type="sldNum" sz="quarter" idx="5"/>
          </p:nvPr>
        </p:nvSpPr>
        <p:spPr/>
        <p:txBody>
          <a:bodyPr/>
          <a:lstStyle/>
          <a:p>
            <a:fld id="{A43DECA1-90B2-4901-9C02-4FB4999FDED7}" type="slidenum">
              <a:rPr lang="en-US" smtClean="0"/>
              <a:t>2</a:t>
            </a:fld>
            <a:endParaRPr lang="en-US" dirty="0"/>
          </a:p>
        </p:txBody>
      </p:sp>
    </p:spTree>
    <p:extLst>
      <p:ext uri="{BB962C8B-B14F-4D97-AF65-F5344CB8AC3E}">
        <p14:creationId xmlns:p14="http://schemas.microsoft.com/office/powerpoint/2010/main" val="243721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sz="1400" b="0" i="1" dirty="0">
                <a:latin typeface="+mn-lt"/>
              </a:rPr>
              <a:t>Display slide.</a:t>
            </a:r>
          </a:p>
          <a:p>
            <a:pPr marL="171450" indent="-171450">
              <a:buFont typeface="Arial" panose="020B0604020202020204" pitchFamily="34" charset="0"/>
              <a:buChar char="•"/>
            </a:pPr>
            <a:r>
              <a:rPr lang="en-US" sz="1400" i="1" dirty="0">
                <a:latin typeface="+mn-lt"/>
              </a:rPr>
              <a:t>Neither Sailors nor Facilitator should read the objective out loud.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latin typeface="+mn-lt"/>
              </a:rPr>
              <a:t>Facilitator Content: </a:t>
            </a:r>
            <a:r>
              <a:rPr lang="en-US" sz="1400" b="0" i="0" dirty="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3</a:t>
            </a:fld>
            <a:endParaRPr lang="en-US" dirty="0"/>
          </a:p>
        </p:txBody>
      </p:sp>
    </p:spTree>
    <p:extLst>
      <p:ext uri="{BB962C8B-B14F-4D97-AF65-F5344CB8AC3E}">
        <p14:creationId xmlns:p14="http://schemas.microsoft.com/office/powerpoint/2010/main" val="245374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Monitor </a:t>
            </a:r>
            <a:r>
              <a:rPr lang="en-US" sz="1400" i="1" dirty="0">
                <a:effectLst/>
                <a:latin typeface="+mn-lt"/>
                <a:ea typeface="Calibri" panose="020F0502020204030204" pitchFamily="34" charset="0"/>
                <a:cs typeface="Times New Roman" panose="02020603050405020304" pitchFamily="18" charset="0"/>
              </a:rPr>
              <a:t>the discussions of the Sailors. </a:t>
            </a:r>
          </a:p>
          <a:p>
            <a:r>
              <a:rPr lang="en-US" sz="1400" b="1" dirty="0">
                <a:latin typeface="+mn-lt"/>
              </a:rPr>
              <a:t>Facilitator Content: </a:t>
            </a:r>
          </a:p>
          <a:p>
            <a:pPr marL="0" indent="0">
              <a:buFont typeface="Arial" panose="020B0604020202020204" pitchFamily="34" charset="0"/>
              <a:buNone/>
            </a:pPr>
            <a:r>
              <a:rPr lang="en-US" sz="1400" b="0" i="1" dirty="0">
                <a:latin typeface="+mn-lt"/>
              </a:rPr>
              <a:t>Discuss:</a:t>
            </a:r>
          </a:p>
          <a:p>
            <a:pPr marL="171450" indent="-171450">
              <a:buFont typeface="Arial" panose="020B0604020202020204" pitchFamily="34" charset="0"/>
              <a:buChar char="•"/>
            </a:pPr>
            <a:r>
              <a:rPr lang="en-US" sz="1400" b="0" i="0" dirty="0">
                <a:latin typeface="+mn-lt"/>
              </a:rPr>
              <a:t>What does Warrior Toughness mean to you?</a:t>
            </a:r>
          </a:p>
          <a:p>
            <a:pPr marL="0" indent="0">
              <a:buFont typeface="Arial" panose="020B0604020202020204" pitchFamily="34" charset="0"/>
              <a:buNone/>
            </a:pPr>
            <a:r>
              <a:rPr lang="en-US" sz="1400" b="0" i="1" dirty="0">
                <a:latin typeface="+mn-lt"/>
              </a:rPr>
              <a:t>Inform: </a:t>
            </a:r>
          </a:p>
          <a:p>
            <a:pPr marL="171450" indent="-171450">
              <a:buFont typeface="Arial" panose="020B0604020202020204" pitchFamily="34" charset="0"/>
              <a:buChar char="•"/>
            </a:pPr>
            <a:r>
              <a:rPr lang="en-US" sz="1400" b="0" i="0" dirty="0">
                <a:latin typeface="+mn-lt"/>
              </a:rPr>
              <a:t>Warrior Toughness definition: </a:t>
            </a:r>
          </a:p>
          <a:p>
            <a:pPr marL="283464" lvl="1" indent="-173736">
              <a:buFont typeface="Courier New" panose="02070309020205020404" pitchFamily="49" charset="0"/>
              <a:buChar char="o"/>
            </a:pPr>
            <a:r>
              <a:rPr lang="en-US" sz="1400" b="0" i="0" dirty="0">
                <a:latin typeface="+mn-lt"/>
              </a:rPr>
              <a:t>To take a hit and keep fighting</a:t>
            </a:r>
          </a:p>
          <a:p>
            <a:pPr marL="283464" lvl="1" indent="-173736">
              <a:buFont typeface="Courier New" panose="02070309020205020404" pitchFamily="49" charset="0"/>
              <a:buChar char="o"/>
            </a:pPr>
            <a:r>
              <a:rPr lang="en-US" sz="1400" b="0" i="0" dirty="0">
                <a:latin typeface="+mn-lt"/>
              </a:rPr>
              <a:t>To perform under pressure </a:t>
            </a:r>
          </a:p>
          <a:p>
            <a:pPr marL="283464" lvl="1" indent="-173736">
              <a:buFont typeface="Courier New" panose="02070309020205020404" pitchFamily="49" charset="0"/>
              <a:buChar char="o"/>
            </a:pPr>
            <a:r>
              <a:rPr lang="en-US" sz="1400" b="0" i="0" dirty="0">
                <a:latin typeface="+mn-lt"/>
              </a:rPr>
              <a:t>To excel in the day in and day out grind</a:t>
            </a:r>
          </a:p>
          <a:p>
            <a:pPr marL="173736" lvl="0" indent="-173736">
              <a:buFont typeface="Arial" panose="020B0604020202020204" pitchFamily="34" charset="0"/>
              <a:buChar char="•"/>
            </a:pPr>
            <a:r>
              <a:rPr lang="en-US" sz="1400" b="0" i="0" dirty="0">
                <a:latin typeface="+mn-lt"/>
              </a:rPr>
              <a:t>Warrior Toughness is the Navy's program combining years of research and separate programs that merged into a holistic approach and set of tools that focuses on the four pillars: </a:t>
            </a:r>
          </a:p>
          <a:p>
            <a:pPr marL="283464" lvl="1" indent="-173736">
              <a:buFont typeface="Courier New" panose="02070309020205020404" pitchFamily="49" charset="0"/>
              <a:buChar char="o"/>
            </a:pPr>
            <a:r>
              <a:rPr lang="en-US" sz="1400" b="0" i="0" dirty="0">
                <a:latin typeface="+mn-lt"/>
              </a:rPr>
              <a:t>Toughness</a:t>
            </a:r>
          </a:p>
          <a:p>
            <a:pPr marL="283464" lvl="1" indent="-173736">
              <a:buFont typeface="Courier New" panose="02070309020205020404" pitchFamily="49" charset="0"/>
              <a:buChar char="o"/>
            </a:pPr>
            <a:r>
              <a:rPr lang="en-US" sz="1400" b="0" i="0" dirty="0">
                <a:latin typeface="+mn-lt"/>
              </a:rPr>
              <a:t>Resilience</a:t>
            </a:r>
          </a:p>
          <a:p>
            <a:pPr marL="283464" lvl="1" indent="-173736">
              <a:buFont typeface="Courier New" panose="02070309020205020404" pitchFamily="49" charset="0"/>
              <a:buChar char="o"/>
            </a:pPr>
            <a:r>
              <a:rPr lang="en-US" sz="1400" b="0" i="0" dirty="0">
                <a:latin typeface="+mn-lt"/>
              </a:rPr>
              <a:t>Optimizing Performance</a:t>
            </a:r>
          </a:p>
          <a:p>
            <a:pPr marL="283464" lvl="1" indent="-173736">
              <a:buFont typeface="Courier New" panose="02070309020205020404" pitchFamily="49" charset="0"/>
              <a:buChar char="o"/>
            </a:pPr>
            <a:r>
              <a:rPr lang="en-US" sz="1400" b="0" i="0" dirty="0">
                <a:latin typeface="+mn-lt"/>
              </a:rPr>
              <a:t>Mitigating Stress</a:t>
            </a:r>
          </a:p>
        </p:txBody>
      </p:sp>
      <p:sp>
        <p:nvSpPr>
          <p:cNvPr id="4" name="Slide Number Placeholder 3"/>
          <p:cNvSpPr>
            <a:spLocks noGrp="1"/>
          </p:cNvSpPr>
          <p:nvPr>
            <p:ph type="sldNum" sz="quarter" idx="5"/>
          </p:nvPr>
        </p:nvSpPr>
        <p:spPr/>
        <p:txBody>
          <a:bodyPr/>
          <a:lstStyle/>
          <a:p>
            <a:fld id="{A43DECA1-90B2-4901-9C02-4FB4999FDED7}" type="slidenum">
              <a:rPr lang="en-US" smtClean="0"/>
              <a:t>4</a:t>
            </a:fld>
            <a:endParaRPr lang="en-US" dirty="0"/>
          </a:p>
        </p:txBody>
      </p:sp>
    </p:spTree>
    <p:extLst>
      <p:ext uri="{BB962C8B-B14F-4D97-AF65-F5344CB8AC3E}">
        <p14:creationId xmlns:p14="http://schemas.microsoft.com/office/powerpoint/2010/main" val="210496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Monitor </a:t>
            </a:r>
            <a:r>
              <a:rPr lang="en-US" sz="1400" i="1" dirty="0">
                <a:effectLst/>
                <a:latin typeface="+mn-lt"/>
                <a:ea typeface="Calibri" panose="020F0502020204030204" pitchFamily="34" charset="0"/>
                <a:cs typeface="Times New Roman" panose="02020603050405020304" pitchFamily="18" charset="0"/>
              </a:rPr>
              <a:t>the discussions of the Sailors. </a:t>
            </a:r>
          </a:p>
          <a:p>
            <a:r>
              <a:rPr lang="en-US" sz="1400" b="1" dirty="0">
                <a:latin typeface="+mn-lt"/>
              </a:rPr>
              <a:t>Facilitator Content: </a:t>
            </a:r>
          </a:p>
          <a:p>
            <a:pPr marL="0" indent="0">
              <a:buFontTx/>
              <a:buNone/>
            </a:pPr>
            <a:r>
              <a:rPr lang="en-US" sz="1400" b="0" i="1" dirty="0">
                <a:latin typeface="+mn-lt"/>
              </a:rPr>
              <a:t>Inform:</a:t>
            </a:r>
          </a:p>
          <a:p>
            <a:pPr marL="173736" indent="-173736">
              <a:buFont typeface="Arial" panose="020B0604020202020204" pitchFamily="34" charset="0"/>
              <a:buChar char="•"/>
            </a:pPr>
            <a:r>
              <a:rPr lang="en-US" sz="1400" b="0" i="0" dirty="0">
                <a:latin typeface="+mn-lt"/>
              </a:rPr>
              <a:t>The four pillars strengthen the Mind, Body, and Spirit. </a:t>
            </a:r>
          </a:p>
          <a:p>
            <a:pPr marL="283464" lvl="1" indent="-173736">
              <a:buFont typeface="Courier New" panose="02070309020205020404" pitchFamily="49" charset="0"/>
              <a:buChar char="o"/>
            </a:pPr>
            <a:r>
              <a:rPr lang="en-US" sz="1400" b="0" i="0" dirty="0">
                <a:latin typeface="+mn-lt"/>
              </a:rPr>
              <a:t>Toughness helps you stick to your values, make smart choices, and keep going when things get hard.</a:t>
            </a:r>
          </a:p>
          <a:p>
            <a:pPr marL="283464" lvl="1" indent="-173736">
              <a:buFont typeface="Courier New" panose="02070309020205020404" pitchFamily="49" charset="0"/>
              <a:buChar char="o"/>
            </a:pPr>
            <a:r>
              <a:rPr lang="en-US" sz="1400" b="0" i="0" dirty="0">
                <a:latin typeface="+mn-lt"/>
              </a:rPr>
              <a:t>Resilience enables you to recover quickly from setbacks and maintain focus during tough situations. </a:t>
            </a:r>
          </a:p>
          <a:p>
            <a:pPr marL="283464" lvl="1" indent="-173736">
              <a:buFont typeface="Courier New" panose="02070309020205020404" pitchFamily="49" charset="0"/>
              <a:buChar char="o"/>
            </a:pPr>
            <a:r>
              <a:rPr lang="en-US" sz="1400" b="0" i="0" dirty="0">
                <a:latin typeface="+mn-lt"/>
              </a:rPr>
              <a:t>Optimizing performance focuses on training that builds the skills to succeed under stress, not just rise to the occasion.</a:t>
            </a:r>
          </a:p>
          <a:p>
            <a:pPr marL="283464" lvl="1" indent="-173736">
              <a:buFont typeface="Courier New" panose="02070309020205020404" pitchFamily="49" charset="0"/>
              <a:buChar char="o"/>
            </a:pPr>
            <a:r>
              <a:rPr lang="en-US" sz="1400" b="0" i="0" dirty="0">
                <a:latin typeface="+mn-lt"/>
              </a:rPr>
              <a:t>Mitigating stress involves recognizing and managing stress before it impacts performance or decision-making.</a:t>
            </a:r>
          </a:p>
        </p:txBody>
      </p:sp>
      <p:sp>
        <p:nvSpPr>
          <p:cNvPr id="4" name="Slide Number Placeholder 3"/>
          <p:cNvSpPr>
            <a:spLocks noGrp="1"/>
          </p:cNvSpPr>
          <p:nvPr>
            <p:ph type="sldNum" sz="quarter" idx="5"/>
          </p:nvPr>
        </p:nvSpPr>
        <p:spPr/>
        <p:txBody>
          <a:bodyPr/>
          <a:lstStyle/>
          <a:p>
            <a:fld id="{A43DECA1-90B2-4901-9C02-4FB4999FDED7}" type="slidenum">
              <a:rPr lang="en-US" smtClean="0"/>
              <a:t>5</a:t>
            </a:fld>
            <a:endParaRPr lang="en-US" dirty="0"/>
          </a:p>
        </p:txBody>
      </p:sp>
    </p:spTree>
    <p:extLst>
      <p:ext uri="{BB962C8B-B14F-4D97-AF65-F5344CB8AC3E}">
        <p14:creationId xmlns:p14="http://schemas.microsoft.com/office/powerpoint/2010/main" val="264945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0A2F-6150-7B33-1E08-9D53FEF31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FE256-A075-E915-3EC8-130D668B0A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7CF4B5-C878-9812-31CD-85614A2534B4}"/>
              </a:ext>
            </a:extLst>
          </p:cNvPr>
          <p:cNvSpPr>
            <a:spLocks noGrp="1"/>
          </p:cNvSpPr>
          <p:nvPr>
            <p:ph type="body" idx="1"/>
          </p:nvPr>
        </p:nvSpPr>
        <p:spPr/>
        <p:txBody>
          <a:bodyPr/>
          <a:lstStyle/>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Monitor </a:t>
            </a:r>
            <a:r>
              <a:rPr lang="en-US" sz="1400" i="1" dirty="0">
                <a:effectLst/>
                <a:latin typeface="+mn-lt"/>
                <a:ea typeface="Calibri" panose="020F0502020204030204" pitchFamily="34" charset="0"/>
                <a:cs typeface="Times New Roman" panose="02020603050405020304" pitchFamily="18" charset="0"/>
              </a:rPr>
              <a:t>the discussions of the Sailors. </a:t>
            </a:r>
          </a:p>
          <a:p>
            <a:r>
              <a:rPr lang="en-US" sz="1400" b="1" dirty="0">
                <a:latin typeface="+mn-lt"/>
              </a:rPr>
              <a:t>Facilitator Content: </a:t>
            </a:r>
          </a:p>
          <a:p>
            <a:pPr marL="0" indent="0">
              <a:buFontTx/>
              <a:buNone/>
            </a:pPr>
            <a:r>
              <a:rPr lang="en-US" sz="1400" b="0" i="1" dirty="0">
                <a:latin typeface="+mn-lt"/>
              </a:rPr>
              <a:t>Inform: </a:t>
            </a:r>
          </a:p>
          <a:p>
            <a:pPr marL="171450" indent="-171450">
              <a:buFont typeface="Arial" panose="020B0604020202020204" pitchFamily="34" charset="0"/>
              <a:buChar char="•"/>
            </a:pPr>
            <a:r>
              <a:rPr lang="en-US" sz="1400" b="0" i="0" dirty="0">
                <a:latin typeface="+mn-lt"/>
              </a:rPr>
              <a:t>The goal of Warrior Toughness is to enable the Warrior Mindset: </a:t>
            </a:r>
          </a:p>
          <a:p>
            <a:pPr marL="283464" lvl="1" indent="-173736">
              <a:buFont typeface="Courier New" panose="02070309020205020404" pitchFamily="49" charset="0"/>
              <a:buChar char="o"/>
            </a:pPr>
            <a:r>
              <a:rPr lang="en-US" sz="1400" b="0" i="0" dirty="0">
                <a:latin typeface="+mn-lt"/>
              </a:rPr>
              <a:t>Knowing what we are committed to</a:t>
            </a:r>
          </a:p>
          <a:p>
            <a:pPr marL="283464" lvl="1" indent="-173736">
              <a:buFont typeface="Courier New" panose="02070309020205020404" pitchFamily="49" charset="0"/>
              <a:buChar char="o"/>
            </a:pPr>
            <a:r>
              <a:rPr lang="en-US" sz="1400" b="0" i="0" dirty="0">
                <a:latin typeface="+mn-lt"/>
              </a:rPr>
              <a:t>Preparing for the event or mission</a:t>
            </a:r>
          </a:p>
          <a:p>
            <a:pPr marL="283464" lvl="1" indent="-173736">
              <a:buFont typeface="Courier New" panose="02070309020205020404" pitchFamily="49" charset="0"/>
              <a:buChar char="o"/>
            </a:pPr>
            <a:r>
              <a:rPr lang="en-US" sz="1400" b="0" i="0" dirty="0">
                <a:latin typeface="+mn-lt"/>
              </a:rPr>
              <a:t>Executing at peak performance</a:t>
            </a:r>
          </a:p>
          <a:p>
            <a:pPr marL="283464" lvl="1" indent="-173736">
              <a:buFont typeface="Courier New" panose="02070309020205020404" pitchFamily="49" charset="0"/>
              <a:buChar char="o"/>
            </a:pPr>
            <a:r>
              <a:rPr lang="en-US" sz="1400" b="0" i="0" dirty="0">
                <a:latin typeface="+mn-lt"/>
              </a:rPr>
              <a:t>Reflecting on what went right and areas of opportunity</a:t>
            </a:r>
          </a:p>
          <a:p>
            <a:pPr marL="171450" indent="-171450">
              <a:buFont typeface="Arial" panose="020B0604020202020204" pitchFamily="34" charset="0"/>
              <a:buChar char="•"/>
            </a:pPr>
            <a:r>
              <a:rPr lang="en-US" sz="1400" b="0" i="0" dirty="0">
                <a:latin typeface="+mn-lt"/>
              </a:rPr>
              <a:t>The Warrior Mindset can only be effective if each domain includes the building and maintenance of our Mind, Body, and Spirit. </a:t>
            </a:r>
          </a:p>
          <a:p>
            <a:pPr marL="283464" lvl="1" indent="-173736">
              <a:buFont typeface="Courier New" panose="02070309020205020404" pitchFamily="49" charset="0"/>
              <a:buChar char="o"/>
            </a:pPr>
            <a:r>
              <a:rPr lang="en-US" sz="1400" b="0" i="0" dirty="0">
                <a:latin typeface="+mn-lt"/>
              </a:rPr>
              <a:t>Sharpen your Mind by strengthening it through mindfulness exercises. Sharpen the team by practicing peer-to-peer support. </a:t>
            </a:r>
          </a:p>
          <a:p>
            <a:pPr marL="283464" lvl="1" indent="-173736">
              <a:buFont typeface="Courier New" panose="02070309020205020404" pitchFamily="49" charset="0"/>
              <a:buChar char="o"/>
            </a:pPr>
            <a:r>
              <a:rPr lang="en-US" sz="1400" b="0" i="0" dirty="0">
                <a:latin typeface="+mn-lt"/>
              </a:rPr>
              <a:t>Improve your Body by using the Navy Operational Fitness and Fueling System (NOFFS) to engage in physical fitness, proper nutrition, and sleep hygiene. Improve your team by engaging in healthy behaviors and promoting intentional recovery. </a:t>
            </a:r>
          </a:p>
          <a:p>
            <a:pPr marL="283464" lvl="1" indent="-173736">
              <a:buFont typeface="Courier New" panose="02070309020205020404" pitchFamily="49" charset="0"/>
              <a:buChar char="o"/>
            </a:pPr>
            <a:r>
              <a:rPr lang="en-US" sz="1400" b="0" i="0" dirty="0">
                <a:latin typeface="+mn-lt"/>
              </a:rPr>
              <a:t>Develop your Spirit by knowing your why and being aware of how your personal values tie to the organizational values. Develop your team by practicing living life in accordance with values and modeling ethical behavior. </a:t>
            </a:r>
          </a:p>
          <a:p>
            <a:pPr marL="0" indent="0">
              <a:buFont typeface="Arial" panose="020B0604020202020204" pitchFamily="34" charset="0"/>
              <a:buNone/>
            </a:pPr>
            <a:r>
              <a:rPr lang="en-US" sz="1400" b="0" i="1" dirty="0">
                <a:latin typeface="+mn-lt"/>
              </a:rPr>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mn-lt"/>
              </a:rPr>
              <a:t>Lead a 3-minute discussion: </a:t>
            </a:r>
          </a:p>
          <a:p>
            <a:pPr marL="283464" marR="0" lvl="1"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dirty="0">
                <a:latin typeface="+mn-lt"/>
              </a:rPr>
              <a:t>Why do you think it is important to look at the Mind, Body, and Spirit as we move through the Warrior Mindset? </a:t>
            </a:r>
          </a:p>
          <a:p>
            <a:pPr marL="283464" marR="0" lvl="1"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dirty="0">
                <a:latin typeface="+mn-lt"/>
              </a:rPr>
              <a:t>What are things that you do to be at peak performance? </a:t>
            </a:r>
          </a:p>
          <a:p>
            <a:pPr marL="283464" marR="0" lvl="1"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dirty="0">
                <a:latin typeface="+mn-lt"/>
              </a:rPr>
              <a:t>Is it possible to ignore one (Mind, Body, Spirit) and still be successful?</a:t>
            </a:r>
          </a:p>
          <a:p>
            <a:pPr marL="0" indent="0">
              <a:buFont typeface="Arial" panose="020B0604020202020204" pitchFamily="34" charset="0"/>
              <a:buNone/>
            </a:pPr>
            <a:r>
              <a:rPr lang="en-US" sz="1400" b="0" i="1" dirty="0">
                <a:latin typeface="+mn-lt"/>
              </a:rPr>
              <a:t>Inform:</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mn-lt"/>
              </a:rPr>
              <a:t>We all have different approaches to developing our Mind, Body, and Spirit, but it is critical that we don't ignore any of them.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mn-lt"/>
              </a:rPr>
              <a:t>Think of a three-legged stool. What happens if you remove one of the legs? (Lacks stability)</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latin typeface="+mn-lt"/>
              </a:rPr>
              <a:t>If you lack stability, what does that do to the Warrior Mindset as a person? As a team? As a leader? </a:t>
            </a:r>
            <a:endParaRPr lang="en-US" sz="1400" b="0" i="1" dirty="0">
              <a:latin typeface="+mn-lt"/>
            </a:endParaRPr>
          </a:p>
        </p:txBody>
      </p:sp>
      <p:sp>
        <p:nvSpPr>
          <p:cNvPr id="4" name="Slide Number Placeholder 3">
            <a:extLst>
              <a:ext uri="{FF2B5EF4-FFF2-40B4-BE49-F238E27FC236}">
                <a16:creationId xmlns:a16="http://schemas.microsoft.com/office/drawing/2014/main" id="{663FA979-138B-8F22-AFCA-13B26C3E0C39}"/>
              </a:ext>
            </a:extLst>
          </p:cNvPr>
          <p:cNvSpPr>
            <a:spLocks noGrp="1"/>
          </p:cNvSpPr>
          <p:nvPr>
            <p:ph type="sldNum" sz="quarter" idx="5"/>
          </p:nvPr>
        </p:nvSpPr>
        <p:spPr/>
        <p:txBody>
          <a:bodyPr/>
          <a:lstStyle/>
          <a:p>
            <a:fld id="{A43DECA1-90B2-4901-9C02-4FB4999FDED7}" type="slidenum">
              <a:rPr lang="en-US" smtClean="0"/>
              <a:t>6</a:t>
            </a:fld>
            <a:endParaRPr lang="en-US" dirty="0"/>
          </a:p>
        </p:txBody>
      </p:sp>
    </p:spTree>
    <p:extLst>
      <p:ext uri="{BB962C8B-B14F-4D97-AF65-F5344CB8AC3E}">
        <p14:creationId xmlns:p14="http://schemas.microsoft.com/office/powerpoint/2010/main" val="4215511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AABFD-E768-067D-4AF0-C51737D17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53B30-C9FB-D693-6216-63EE071BDA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693CB2-A099-2021-773D-51AEBAE8AC65}"/>
              </a:ext>
            </a:extLst>
          </p:cNvPr>
          <p:cNvSpPr>
            <a:spLocks noGrp="1"/>
          </p:cNvSpPr>
          <p:nvPr>
            <p:ph type="body" idx="1"/>
          </p:nvPr>
        </p:nvSpPr>
        <p:spPr/>
        <p:txBody>
          <a:bodyPr/>
          <a:lstStyle/>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Monitor </a:t>
            </a:r>
            <a:r>
              <a:rPr lang="en-US" sz="1400" i="1" dirty="0">
                <a:effectLst/>
                <a:latin typeface="+mn-lt"/>
                <a:ea typeface="Calibri" panose="020F0502020204030204" pitchFamily="34" charset="0"/>
                <a:cs typeface="Times New Roman" panose="02020603050405020304" pitchFamily="18" charset="0"/>
              </a:rPr>
              <a:t>the discussions of the Sailors. </a:t>
            </a:r>
          </a:p>
          <a:p>
            <a:r>
              <a:rPr lang="en-US" sz="1400" b="1" dirty="0">
                <a:latin typeface="+mn-lt"/>
              </a:rPr>
              <a:t>Facilitator Content: </a:t>
            </a:r>
          </a:p>
          <a:p>
            <a:pPr marL="0" indent="0">
              <a:buFontTx/>
              <a:buNone/>
            </a:pPr>
            <a:r>
              <a:rPr lang="en-US" sz="1400" b="0" i="1" dirty="0">
                <a:latin typeface="+mn-lt"/>
              </a:rPr>
              <a:t>Discuss:</a:t>
            </a:r>
          </a:p>
          <a:p>
            <a:pPr marL="173736" indent="-173736">
              <a:buFont typeface="Arial" panose="020B0604020202020204" pitchFamily="34" charset="0"/>
              <a:buChar char="•"/>
            </a:pPr>
            <a:r>
              <a:rPr lang="en-US" sz="1400" b="0" i="1" dirty="0">
                <a:latin typeface="+mn-lt"/>
              </a:rPr>
              <a:t>What are healthy behaviors?</a:t>
            </a:r>
          </a:p>
          <a:p>
            <a:pPr marL="173736" indent="-173736">
              <a:buFont typeface="Arial" panose="020B0604020202020204" pitchFamily="34" charset="0"/>
              <a:buChar char="•"/>
            </a:pPr>
            <a:r>
              <a:rPr lang="en-US" sz="1400" b="0" i="1" dirty="0">
                <a:latin typeface="+mn-lt"/>
              </a:rPr>
              <a:t>How do your daily choices affect your Warrior Toughness?</a:t>
            </a:r>
          </a:p>
          <a:p>
            <a:pPr marL="0" indent="0">
              <a:buFontTx/>
              <a:buNone/>
            </a:pPr>
            <a:r>
              <a:rPr lang="en-US" sz="1400" b="0" i="1" dirty="0">
                <a:latin typeface="+mn-lt"/>
              </a:rPr>
              <a:t>Inform:</a:t>
            </a:r>
          </a:p>
          <a:p>
            <a:pPr marL="173736" indent="-173736">
              <a:buFont typeface="Arial" panose="020B0604020202020204" pitchFamily="34" charset="0"/>
              <a:buChar char="•"/>
            </a:pPr>
            <a:r>
              <a:rPr lang="en-US" sz="1400" b="0" dirty="0"/>
              <a:t>Developing your Mind, Body, and Spirit means treating yourself as a high-performing asset primed for peak performance, which makes healthy behaviors a part of the Warrior Mindset.</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The key to maintaining that high-performance edge lies in the daily behaviors that keep you fueled, focused, and ready for any challenge.</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Healthy behaviors are the actions you take consistently, big or small, that either strengthen or weaken your Warrior Toughness.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Healthy behaviors affect how well you think, move, recover, and lead both on and off duty.</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Healthy behaviors will build a foundation for long-term success and well-being, especially in demanding environments.</a:t>
            </a:r>
          </a:p>
        </p:txBody>
      </p:sp>
      <p:sp>
        <p:nvSpPr>
          <p:cNvPr id="4" name="Slide Number Placeholder 3">
            <a:extLst>
              <a:ext uri="{FF2B5EF4-FFF2-40B4-BE49-F238E27FC236}">
                <a16:creationId xmlns:a16="http://schemas.microsoft.com/office/drawing/2014/main" id="{51477F3A-0691-9D48-A20D-2A9E51F90ECB}"/>
              </a:ext>
            </a:extLst>
          </p:cNvPr>
          <p:cNvSpPr>
            <a:spLocks noGrp="1"/>
          </p:cNvSpPr>
          <p:nvPr>
            <p:ph type="sldNum" sz="quarter" idx="5"/>
          </p:nvPr>
        </p:nvSpPr>
        <p:spPr/>
        <p:txBody>
          <a:bodyPr/>
          <a:lstStyle/>
          <a:p>
            <a:fld id="{A43DECA1-90B2-4901-9C02-4FB4999FDED7}" type="slidenum">
              <a:rPr lang="en-US" smtClean="0"/>
              <a:t>7</a:t>
            </a:fld>
            <a:endParaRPr lang="en-US" dirty="0"/>
          </a:p>
        </p:txBody>
      </p:sp>
    </p:spTree>
    <p:extLst>
      <p:ext uri="{BB962C8B-B14F-4D97-AF65-F5344CB8AC3E}">
        <p14:creationId xmlns:p14="http://schemas.microsoft.com/office/powerpoint/2010/main" val="4123048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effectLst/>
                <a:uLnTx/>
                <a:uFillTx/>
                <a:ea typeface="+mn-ea"/>
                <a:cs typeface="+mn-cs"/>
              </a:rPr>
              <a:t>Discuss: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do you fuel your Body?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1" dirty="0"/>
              <a:t>Inform: </a:t>
            </a:r>
          </a:p>
          <a:p>
            <a:pPr marL="171450" indent="-171450">
              <a:buFont typeface="Arial" panose="020B0604020202020204" pitchFamily="34" charset="0"/>
              <a:buChar char="•"/>
            </a:pPr>
            <a:r>
              <a:rPr lang="en-US" sz="1400" b="0" i="0" dirty="0"/>
              <a:t>Think of food as nourishment, not just calories. Healthy habits matter more than any one food or nutrient.</a:t>
            </a:r>
          </a:p>
          <a:p>
            <a:pPr marL="171450" indent="-171450">
              <a:buFont typeface="Arial" panose="020B0604020202020204" pitchFamily="34" charset="0"/>
              <a:buChar char="•"/>
            </a:pPr>
            <a:r>
              <a:rPr lang="en-US" sz="1400" b="0" i="0" dirty="0"/>
              <a:t>Focus on these five key nutrition habits: </a:t>
            </a:r>
          </a:p>
          <a:p>
            <a:pPr marL="283464" lvl="1" indent="-173736">
              <a:buFont typeface="Courier New" panose="02070309020205020404" pitchFamily="49" charset="0"/>
              <a:buChar char="o"/>
            </a:pPr>
            <a:r>
              <a:rPr lang="en-US" sz="1400" b="0" i="0" dirty="0"/>
              <a:t>Eat Clean. </a:t>
            </a:r>
            <a:r>
              <a:rPr lang="en-US" sz="1400" b="0" dirty="0"/>
              <a:t>Choose natural, less-processed foods, e</a:t>
            </a:r>
            <a:r>
              <a:rPr lang="en-US" sz="1400" b="0" i="0" dirty="0"/>
              <a:t>at fruits or vegetables with each meal, and choose animal proteins with fewer legs (e.g., chicken over pig) for higher quality protein.</a:t>
            </a:r>
          </a:p>
          <a:p>
            <a:pPr marL="283464" lvl="1" indent="-173736">
              <a:buFont typeface="Courier New" panose="02070309020205020404" pitchFamily="49" charset="0"/>
              <a:buChar char="o"/>
            </a:pPr>
            <a:r>
              <a:rPr lang="en-US" sz="1400" b="0" i="0" dirty="0"/>
              <a:t>Eat Often. Jumpstart your metabolism by eating breakfast within 30 minutes of waking up and e</a:t>
            </a:r>
            <a:r>
              <a:rPr lang="en-US" sz="1400" b="0" dirty="0"/>
              <a:t>at small meals every few hours to keep energy steady</a:t>
            </a:r>
            <a:endParaRPr lang="en-US" sz="1400" b="0" i="0" dirty="0"/>
          </a:p>
          <a:p>
            <a:pPr marL="283464" lvl="1" indent="-173736">
              <a:buFont typeface="Courier New" panose="02070309020205020404" pitchFamily="49" charset="0"/>
              <a:buChar char="o"/>
            </a:pPr>
            <a:r>
              <a:rPr lang="en-US" sz="1400" b="0" i="0" dirty="0"/>
              <a:t>Hydrate. Drink at least 1/2 your body weight in ounces each day and make water your main source of hydration.</a:t>
            </a:r>
          </a:p>
          <a:p>
            <a:pPr marL="283464" lvl="1" indent="-173736">
              <a:buFont typeface="Courier New" panose="02070309020205020404" pitchFamily="49" charset="0"/>
              <a:buChar char="o"/>
            </a:pPr>
            <a:r>
              <a:rPr lang="en-US" sz="1400" b="0" i="0" dirty="0"/>
              <a:t>Recover. Repair your Body by sleeping at least 8 hours per day (e.g., power naps) and e</a:t>
            </a:r>
            <a:r>
              <a:rPr lang="en-US" sz="1400" b="0" dirty="0"/>
              <a:t>at a mix of carbs and protein after workouts to refuel and rebuild.</a:t>
            </a:r>
          </a:p>
          <a:p>
            <a:pPr marL="283464" marR="0" lvl="1"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dirty="0"/>
              <a:t>Adjust your Warrior Mindset. </a:t>
            </a:r>
            <a:r>
              <a:rPr lang="en-US" sz="1400" b="0" dirty="0"/>
              <a:t>Build </a:t>
            </a:r>
            <a:r>
              <a:rPr lang="en-US" sz="1400" dirty="0"/>
              <a:t>lasting habits, not strict diets. Aim for balance; eat well 80% of the time and enjoy treats 20%.</a:t>
            </a:r>
            <a:endParaRPr lang="en-US" sz="1400" b="0" i="0" dirty="0"/>
          </a:p>
          <a:p>
            <a:pPr marL="171450" indent="-171450">
              <a:buFont typeface="Arial" panose="020B0604020202020204" pitchFamily="34" charset="0"/>
              <a:buChar char="•"/>
            </a:pPr>
            <a:r>
              <a:rPr lang="en-US" sz="1400" b="0" i="0" dirty="0"/>
              <a:t>Making healthy dietary choices will provide you with adequate energy for your Body.</a:t>
            </a:r>
          </a:p>
        </p:txBody>
      </p:sp>
      <p:sp>
        <p:nvSpPr>
          <p:cNvPr id="4" name="Slide Number Placeholder 3"/>
          <p:cNvSpPr>
            <a:spLocks noGrp="1"/>
          </p:cNvSpPr>
          <p:nvPr>
            <p:ph type="sldNum" sz="quarter" idx="5"/>
          </p:nvPr>
        </p:nvSpPr>
        <p:spPr/>
        <p:txBody>
          <a:bodyPr/>
          <a:lstStyle/>
          <a:p>
            <a:fld id="{A43DECA1-90B2-4901-9C02-4FB4999FDED7}" type="slidenum">
              <a:rPr lang="en-US" smtClean="0"/>
              <a:t>8</a:t>
            </a:fld>
            <a:endParaRPr lang="en-US" dirty="0"/>
          </a:p>
        </p:txBody>
      </p:sp>
    </p:spTree>
    <p:extLst>
      <p:ext uri="{BB962C8B-B14F-4D97-AF65-F5344CB8AC3E}">
        <p14:creationId xmlns:p14="http://schemas.microsoft.com/office/powerpoint/2010/main" val="1043147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Tx/>
              <a:buNone/>
            </a:pPr>
            <a:r>
              <a:rPr lang="en-US" sz="1400" b="0" i="1" dirty="0"/>
              <a:t>Inform: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MyNavyHR has many free, Navy-approved nutrition resources, including applications (apps) that you can download onto your phone to assist you with meal planning and tracking your nutrition intake.</a:t>
            </a:r>
          </a:p>
          <a:p>
            <a:pPr marL="283464" marR="0" lvl="1"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dirty="0"/>
              <a:t>Mission Nutrition</a:t>
            </a:r>
          </a:p>
          <a:p>
            <a:pPr marL="283464" marR="0" lvl="1" indent="-173736"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dirty="0"/>
              <a:t>Go For Green</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NOFFS gives guidance on eating right to fuel the body and recover well.</a:t>
            </a:r>
          </a:p>
          <a:p>
            <a:pPr marL="285750" indent="-137160">
              <a:buFont typeface="Courier New" panose="02070309020205020404" pitchFamily="49" charset="0"/>
              <a:buChar char="o"/>
            </a:pPr>
            <a:r>
              <a:rPr lang="en-US" sz="1400" b="0" i="0" dirty="0"/>
              <a:t>The NOFFS Fueling Series provides practical nutrition strategies to help you eat well, stay energized, and perform at your best.</a:t>
            </a:r>
          </a:p>
          <a:p>
            <a:pPr marL="285750" indent="-137160">
              <a:buFont typeface="Courier New" panose="02070309020205020404" pitchFamily="49" charset="0"/>
              <a:buChar char="o"/>
            </a:pPr>
            <a:r>
              <a:rPr lang="en-US" sz="1400" b="0" i="0" dirty="0"/>
              <a:t>The NOFFS Virtual Meal Builder is a </a:t>
            </a:r>
            <a:r>
              <a:rPr lang="en-US" sz="1400" dirty="0"/>
              <a:t>simple guide that shows what and how much to eat so you can fuel your body and support your health goals.</a:t>
            </a:r>
            <a:endParaRPr lang="en-US" sz="1400" b="0" i="0" dirty="0"/>
          </a:p>
          <a:p>
            <a:pPr marL="171450" indent="-171450">
              <a:buFont typeface="Arial" panose="020B0604020202020204" pitchFamily="34" charset="0"/>
              <a:buChar char="•"/>
            </a:pPr>
            <a:r>
              <a:rPr lang="en-US" sz="1400" b="0" i="0" dirty="0"/>
              <a:t>To learn more about the Navy’s free nutrition resources, you can scan the QR codes to navigate to the Navy Nutrition site. If you are unable to access the Navy Nutrition site from the QR codes, go to mynavyhr.navy.mil and navigate to Total Sailor Fit to Fight, Navy Nutrition.</a:t>
            </a:r>
          </a:p>
          <a:p>
            <a:pPr marL="0" indent="0">
              <a:buFont typeface="Arial" panose="020B0604020202020204" pitchFamily="34" charset="0"/>
              <a:buNone/>
            </a:pPr>
            <a:endParaRPr lang="en-US" sz="1400" b="0" i="1" dirty="0"/>
          </a:p>
          <a:p>
            <a:pPr marL="0" indent="0">
              <a:buFont typeface="Arial" panose="020B0604020202020204" pitchFamily="34" charset="0"/>
              <a:buNone/>
            </a:pPr>
            <a:r>
              <a:rPr lang="en-US" sz="1400" b="0" i="1" dirty="0"/>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mn-ea"/>
                <a:cs typeface="+mn-cs"/>
              </a:rPr>
              <a:t>https://www.hprc-online.org/nutrition/go-green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mn-ea"/>
                <a:cs typeface="+mn-cs"/>
              </a:rPr>
              <a:t>https://www.mynavyhr.navy.mil/Support-Services/Culture-Resilience/Navy-Nutrition/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mn-ea"/>
                <a:cs typeface="+mn-cs"/>
              </a:rPr>
              <a:t>https://www.navyfitness.org/fitness/nutrition/noffs-fueling-series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mn-ea"/>
                <a:cs typeface="+mn-cs"/>
              </a:rPr>
              <a:t>https://www.navyfitness.org/fitness/nutrition/mission-nutrition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mn-ea"/>
                <a:cs typeface="+mn-cs"/>
              </a:rPr>
              <a:t>https://www.navyfitness.org/fitness/nutrition/virtual-meal-builder</a:t>
            </a:r>
            <a:endParaRPr lang="en-US" sz="1400" b="0" i="0" dirty="0"/>
          </a:p>
          <a:p>
            <a:pPr marL="171450" indent="-171450">
              <a:buFont typeface="Arial" panose="020B0604020202020204" pitchFamily="34" charset="0"/>
              <a:buChar char="•"/>
            </a:pPr>
            <a:endParaRPr lang="en-US" sz="1400" b="0" i="0" dirty="0"/>
          </a:p>
        </p:txBody>
      </p:sp>
      <p:sp>
        <p:nvSpPr>
          <p:cNvPr id="4" name="Slide Number Placeholder 3"/>
          <p:cNvSpPr>
            <a:spLocks noGrp="1"/>
          </p:cNvSpPr>
          <p:nvPr>
            <p:ph type="sldNum" sz="quarter" idx="5"/>
          </p:nvPr>
        </p:nvSpPr>
        <p:spPr/>
        <p:txBody>
          <a:bodyPr/>
          <a:lstStyle/>
          <a:p>
            <a:fld id="{A43DECA1-90B2-4901-9C02-4FB4999FDED7}" type="slidenum">
              <a:rPr lang="en-US" smtClean="0"/>
              <a:t>9</a:t>
            </a:fld>
            <a:endParaRPr lang="en-US" dirty="0"/>
          </a:p>
        </p:txBody>
      </p:sp>
    </p:spTree>
    <p:extLst>
      <p:ext uri="{BB962C8B-B14F-4D97-AF65-F5344CB8AC3E}">
        <p14:creationId xmlns:p14="http://schemas.microsoft.com/office/powerpoint/2010/main" val="1438276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B7F8-24F2-FA3D-2201-19E5DAF87981}"/>
              </a:ext>
            </a:extLst>
          </p:cNvPr>
          <p:cNvSpPr>
            <a:spLocks noGrp="1"/>
          </p:cNvSpPr>
          <p:nvPr>
            <p:ph type="ctrTitle"/>
          </p:nvPr>
        </p:nvSpPr>
        <p:spPr>
          <a:xfrm>
            <a:off x="1524000" y="1734533"/>
            <a:ext cx="9144000" cy="1275809"/>
          </a:xfrm>
        </p:spPr>
        <p:txBody>
          <a:bodyPr anchor="b"/>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049EE99D-1DB7-C040-2AFE-5A32C9621FC7}"/>
              </a:ext>
            </a:extLst>
          </p:cNvPr>
          <p:cNvSpPr>
            <a:spLocks noGrp="1"/>
          </p:cNvSpPr>
          <p:nvPr>
            <p:ph type="subTitle" idx="1"/>
          </p:nvPr>
        </p:nvSpPr>
        <p:spPr>
          <a:xfrm>
            <a:off x="1524000" y="3270578"/>
            <a:ext cx="9144000" cy="69658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1E536AE-0213-19E4-1998-22C169BFE46B}"/>
              </a:ext>
            </a:extLst>
          </p:cNvPr>
          <p:cNvSpPr>
            <a:spLocks noGrp="1"/>
          </p:cNvSpPr>
          <p:nvPr>
            <p:ph type="dt" sz="half" idx="10"/>
          </p:nvPr>
        </p:nvSpPr>
        <p:spPr>
          <a:xfrm>
            <a:off x="503208" y="6356350"/>
            <a:ext cx="2534732" cy="365125"/>
          </a:xfrm>
        </p:spPr>
        <p:txBody>
          <a:bodyPr/>
          <a:lstStyle/>
          <a:p>
            <a:fld id="{48062B08-1F95-4EBF-A02A-A8D0DD1F0E47}" type="datetime1">
              <a:rPr lang="en-US" smtClean="0"/>
              <a:t>4/16/2026</a:t>
            </a:fld>
            <a:endParaRPr lang="en-US" dirty="0"/>
          </a:p>
        </p:txBody>
      </p:sp>
      <p:sp>
        <p:nvSpPr>
          <p:cNvPr id="5" name="Footer Placeholder 4">
            <a:extLst>
              <a:ext uri="{FF2B5EF4-FFF2-40B4-BE49-F238E27FC236}">
                <a16:creationId xmlns:a16="http://schemas.microsoft.com/office/drawing/2014/main" id="{09910E1E-E666-9A1F-B100-3EC87805226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DAF31B29-9E73-0C85-6709-A4A3487C1F38}"/>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pic>
        <p:nvPicPr>
          <p:cNvPr id="17" name="Picture 16">
            <a:extLst>
              <a:ext uri="{FF2B5EF4-FFF2-40B4-BE49-F238E27FC236}">
                <a16:creationId xmlns:a16="http://schemas.microsoft.com/office/drawing/2014/main" id="{FD74C54B-3CB2-9359-CDB3-F8CD37250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13" name="Text Placeholder 12">
            <a:extLst>
              <a:ext uri="{FF2B5EF4-FFF2-40B4-BE49-F238E27FC236}">
                <a16:creationId xmlns:a16="http://schemas.microsoft.com/office/drawing/2014/main" id="{8E9804DD-7122-ECFD-E2E6-38343EC4A8B1}"/>
              </a:ext>
            </a:extLst>
          </p:cNvPr>
          <p:cNvSpPr>
            <a:spLocks noGrp="1"/>
          </p:cNvSpPr>
          <p:nvPr>
            <p:ph type="body" sz="quarter" idx="13" hasCustomPrompt="1"/>
          </p:nvPr>
        </p:nvSpPr>
        <p:spPr>
          <a:xfrm>
            <a:off x="1524000" y="4252913"/>
            <a:ext cx="9144000" cy="492125"/>
          </a:xfrm>
        </p:spPr>
        <p:txBody>
          <a:bodyPr/>
          <a:lstStyle>
            <a:lvl1pPr marL="0" indent="0" algn="ctr">
              <a:buNone/>
              <a:defRPr/>
            </a:lvl1pPr>
          </a:lstStyle>
          <a:p>
            <a:pPr lvl="0"/>
            <a:r>
              <a:rPr lang="en-US" dirty="0"/>
              <a:t>Click to add Course Title</a:t>
            </a:r>
          </a:p>
        </p:txBody>
      </p:sp>
      <p:sp>
        <p:nvSpPr>
          <p:cNvPr id="7" name="Text Placeholder 8">
            <a:extLst>
              <a:ext uri="{FF2B5EF4-FFF2-40B4-BE49-F238E27FC236}">
                <a16:creationId xmlns:a16="http://schemas.microsoft.com/office/drawing/2014/main" id="{B3982900-99AE-FCFF-49F0-6B0F3AB438D0}"/>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412477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Graphics No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391064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8" name="Media Placeholder 7">
            <a:extLst>
              <a:ext uri="{FF2B5EF4-FFF2-40B4-BE49-F238E27FC236}">
                <a16:creationId xmlns:a16="http://schemas.microsoft.com/office/drawing/2014/main" id="{C6D96EF3-8C15-D59C-CBDE-19980807B41A}"/>
              </a:ext>
            </a:extLst>
          </p:cNvPr>
          <p:cNvSpPr>
            <a:spLocks noGrp="1"/>
          </p:cNvSpPr>
          <p:nvPr>
            <p:ph type="media" sz="quarter" idx="13" hasCustomPrompt="1"/>
          </p:nvPr>
        </p:nvSpPr>
        <p:spPr>
          <a:xfrm>
            <a:off x="2072740" y="1700784"/>
            <a:ext cx="8046520" cy="4241800"/>
          </a:xfrm>
        </p:spPr>
        <p:txBody>
          <a:bodyPr/>
          <a:lstStyle>
            <a:lvl1pPr>
              <a:defRPr/>
            </a:lvl1pPr>
          </a:lstStyle>
          <a:p>
            <a:r>
              <a:rPr lang="en-US" dirty="0"/>
              <a:t>Click to add video</a:t>
            </a:r>
          </a:p>
        </p:txBody>
      </p:sp>
      <p:sp>
        <p:nvSpPr>
          <p:cNvPr id="10" name="Text Placeholder 8">
            <a:extLst>
              <a:ext uri="{FF2B5EF4-FFF2-40B4-BE49-F238E27FC236}">
                <a16:creationId xmlns:a16="http://schemas.microsoft.com/office/drawing/2014/main" id="{AE134B67-E4D2-7F7C-D753-379456E4DE9A}"/>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6" name="Text Placeholder 10">
            <a:extLst>
              <a:ext uri="{FF2B5EF4-FFF2-40B4-BE49-F238E27FC236}">
                <a16:creationId xmlns:a16="http://schemas.microsoft.com/office/drawing/2014/main" id="{B4B946DB-39C4-DC22-B907-9AA0B3B3BE91}"/>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161879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38912" y="1700784"/>
            <a:ext cx="11162581" cy="813291"/>
          </a:xfrm>
        </p:spPr>
        <p:txBody>
          <a:bodyPr anchor="t" anchorCtr="0">
            <a:normAutofit/>
          </a:bodyPr>
          <a:lstStyle>
            <a:lvl1pPr>
              <a:defRPr sz="2800"/>
            </a:lvl1pPr>
          </a:lstStyle>
          <a:p>
            <a:r>
              <a:rPr lang="en-US" dirty="0"/>
              <a:t>Click to add Call to Action</a:t>
            </a:r>
            <a:br>
              <a:rPr lang="en-US" dirty="0"/>
            </a:br>
            <a:endParaRPr lang="en-US" dirty="0"/>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17584" y="6356350"/>
            <a:ext cx="2520355"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5E2E3D4E-97E5-1B13-8813-02F39CC40577}"/>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7" name="Picture Placeholder 11">
            <a:extLst>
              <a:ext uri="{FF2B5EF4-FFF2-40B4-BE49-F238E27FC236}">
                <a16:creationId xmlns:a16="http://schemas.microsoft.com/office/drawing/2014/main" id="{FE8CEA96-6EA9-AC78-37FC-914779762163}"/>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Tree>
    <p:extLst>
      <p:ext uri="{BB962C8B-B14F-4D97-AF65-F5344CB8AC3E}">
        <p14:creationId xmlns:p14="http://schemas.microsoft.com/office/powerpoint/2010/main" val="100399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00330" y="6356350"/>
            <a:ext cx="2537609"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sp>
        <p:nvSpPr>
          <p:cNvPr id="7" name="Text Placeholder 6">
            <a:extLst>
              <a:ext uri="{FF2B5EF4-FFF2-40B4-BE49-F238E27FC236}">
                <a16:creationId xmlns:a16="http://schemas.microsoft.com/office/drawing/2014/main" id="{540A92CF-027B-E2F9-B212-483FF9F063C9}"/>
              </a:ext>
            </a:extLst>
          </p:cNvPr>
          <p:cNvSpPr>
            <a:spLocks noGrp="1"/>
          </p:cNvSpPr>
          <p:nvPr>
            <p:ph type="body" sz="quarter" idx="13" hasCustomPrompt="1"/>
          </p:nvPr>
        </p:nvSpPr>
        <p:spPr>
          <a:xfrm>
            <a:off x="438912" y="1700784"/>
            <a:ext cx="11188461" cy="4155267"/>
          </a:xfrm>
        </p:spPr>
        <p:txBody>
          <a:bodyPr/>
          <a:lstStyle>
            <a:lvl1pPr marL="0" indent="0">
              <a:buNone/>
              <a:defRPr/>
            </a:lvl1pPr>
          </a:lstStyle>
          <a:p>
            <a:pPr lvl="0"/>
            <a:r>
              <a:rPr lang="en-US" dirty="0"/>
              <a:t>Click to add text</a:t>
            </a:r>
          </a:p>
        </p:txBody>
      </p:sp>
      <p:sp>
        <p:nvSpPr>
          <p:cNvPr id="8" name="Text Placeholder 8">
            <a:extLst>
              <a:ext uri="{FF2B5EF4-FFF2-40B4-BE49-F238E27FC236}">
                <a16:creationId xmlns:a16="http://schemas.microsoft.com/office/drawing/2014/main" id="{5B987354-9164-BF35-3BF7-05DF697B175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372882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322526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 Slide">
    <p:spTree>
      <p:nvGrpSpPr>
        <p:cNvPr id="1" name=""/>
        <p:cNvGrpSpPr/>
        <p:nvPr/>
      </p:nvGrpSpPr>
      <p:grpSpPr>
        <a:xfrm>
          <a:off x="0" y="0"/>
          <a:ext cx="0" cy="0"/>
          <a:chOff x="0" y="0"/>
          <a:chExt cx="0" cy="0"/>
        </a:xfrm>
      </p:grpSpPr>
      <p:sp>
        <p:nvSpPr>
          <p:cNvPr id="30" name="Topic 1 Text Shape">
            <a:extLst>
              <a:ext uri="{FF2B5EF4-FFF2-40B4-BE49-F238E27FC236}">
                <a16:creationId xmlns:a16="http://schemas.microsoft.com/office/drawing/2014/main" id="{E0E95CB6-8BBD-EB24-3B8C-A2DED7231CDA}"/>
              </a:ext>
            </a:extLst>
          </p:cNvPr>
          <p:cNvSpPr/>
          <p:nvPr userDrawn="1"/>
        </p:nvSpPr>
        <p:spPr>
          <a:xfrm rot="10800000">
            <a:off x="3582573"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31" name="Topic 1 Text Shape">
            <a:extLst>
              <a:ext uri="{FF2B5EF4-FFF2-40B4-BE49-F238E27FC236}">
                <a16:creationId xmlns:a16="http://schemas.microsoft.com/office/drawing/2014/main" id="{03D95950-76FC-13B5-5CCF-44D7BF475BB0}"/>
              </a:ext>
            </a:extLst>
          </p:cNvPr>
          <p:cNvSpPr/>
          <p:nvPr userDrawn="1"/>
        </p:nvSpPr>
        <p:spPr>
          <a:xfrm rot="10800000">
            <a:off x="6459187"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32" name="Topic 1 Text Shape">
            <a:extLst>
              <a:ext uri="{FF2B5EF4-FFF2-40B4-BE49-F238E27FC236}">
                <a16:creationId xmlns:a16="http://schemas.microsoft.com/office/drawing/2014/main" id="{01539D46-0C25-474D-6A76-7D86AD57DCD6}"/>
              </a:ext>
            </a:extLst>
          </p:cNvPr>
          <p:cNvSpPr/>
          <p:nvPr userDrawn="1"/>
        </p:nvSpPr>
        <p:spPr>
          <a:xfrm rot="10800000">
            <a:off x="933614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opic 1 Text Shape">
            <a:extLst>
              <a:ext uri="{FF2B5EF4-FFF2-40B4-BE49-F238E27FC236}">
                <a16:creationId xmlns:a16="http://schemas.microsoft.com/office/drawing/2014/main" id="{60A27703-7D7C-C726-7C7A-A983481A4563}"/>
              </a:ext>
            </a:extLst>
          </p:cNvPr>
          <p:cNvSpPr/>
          <p:nvPr userDrawn="1"/>
        </p:nvSpPr>
        <p:spPr>
          <a:xfrm rot="10800000">
            <a:off x="72500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84672" y="6356350"/>
            <a:ext cx="2553267"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10" name="Topic 1 Text">
            <a:extLst>
              <a:ext uri="{FF2B5EF4-FFF2-40B4-BE49-F238E27FC236}">
                <a16:creationId xmlns:a16="http://schemas.microsoft.com/office/drawing/2014/main" id="{0106E8F6-82B2-CA87-4C8F-099CAC827876}"/>
              </a:ext>
            </a:extLst>
          </p:cNvPr>
          <p:cNvSpPr>
            <a:spLocks noGrp="1"/>
          </p:cNvSpPr>
          <p:nvPr>
            <p:ph type="body" sz="quarter" idx="14" hasCustomPrompt="1"/>
          </p:nvPr>
        </p:nvSpPr>
        <p:spPr>
          <a:xfrm>
            <a:off x="825057" y="3521727"/>
            <a:ext cx="1938337" cy="2404619"/>
          </a:xfrm>
        </p:spPr>
        <p:txBody>
          <a:bodyPr>
            <a:normAutofit/>
          </a:bodyPr>
          <a:lstStyle>
            <a:lvl1pPr marL="0" indent="0">
              <a:buNone/>
              <a:defRPr sz="1800">
                <a:solidFill>
                  <a:srgbClr val="00293A"/>
                </a:solidFill>
              </a:defRPr>
            </a:lvl1pPr>
          </a:lstStyle>
          <a:p>
            <a:pPr lvl="0"/>
            <a:r>
              <a:rPr lang="en-US" dirty="0"/>
              <a:t>Click to add text</a:t>
            </a:r>
          </a:p>
        </p:txBody>
      </p:sp>
      <p:sp>
        <p:nvSpPr>
          <p:cNvPr id="24" name="Stem Text">
            <a:extLst>
              <a:ext uri="{FF2B5EF4-FFF2-40B4-BE49-F238E27FC236}">
                <a16:creationId xmlns:a16="http://schemas.microsoft.com/office/drawing/2014/main" id="{4EAAB4F3-894C-FD65-B95F-E5C9992DE902}"/>
              </a:ext>
            </a:extLst>
          </p:cNvPr>
          <p:cNvSpPr>
            <a:spLocks noGrp="1"/>
          </p:cNvSpPr>
          <p:nvPr>
            <p:ph sz="quarter" idx="21" hasCustomPrompt="1"/>
          </p:nvPr>
        </p:nvSpPr>
        <p:spPr>
          <a:xfrm>
            <a:off x="438912" y="1700784"/>
            <a:ext cx="11218779" cy="455795"/>
          </a:xfrm>
        </p:spPr>
        <p:txBody>
          <a:bodyPr/>
          <a:lstStyle>
            <a:lvl1pPr marL="0" indent="0">
              <a:buNone/>
              <a:defRPr/>
            </a:lvl1pPr>
          </a:lstStyle>
          <a:p>
            <a:pPr lvl="0"/>
            <a:r>
              <a:rPr lang="en-US" dirty="0"/>
              <a:t>Click to add text</a:t>
            </a:r>
          </a:p>
        </p:txBody>
      </p:sp>
      <p:sp>
        <p:nvSpPr>
          <p:cNvPr id="26" name="Hexagon 25">
            <a:extLst>
              <a:ext uri="{FF2B5EF4-FFF2-40B4-BE49-F238E27FC236}">
                <a16:creationId xmlns:a16="http://schemas.microsoft.com/office/drawing/2014/main" id="{8064E31C-644A-51BE-55DC-8838F553D7BD}"/>
              </a:ext>
            </a:extLst>
          </p:cNvPr>
          <p:cNvSpPr/>
          <p:nvPr userDrawn="1"/>
        </p:nvSpPr>
        <p:spPr>
          <a:xfrm>
            <a:off x="484673"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8" name="Topic 1 Title" hidden="1">
            <a:extLst>
              <a:ext uri="{FF2B5EF4-FFF2-40B4-BE49-F238E27FC236}">
                <a16:creationId xmlns:a16="http://schemas.microsoft.com/office/drawing/2014/main" id="{A3A1B08F-7E9C-8C80-528B-B178038A8FB7}"/>
              </a:ext>
            </a:extLst>
          </p:cNvPr>
          <p:cNvSpPr>
            <a:spLocks noGrp="1"/>
          </p:cNvSpPr>
          <p:nvPr>
            <p:ph type="body" sz="quarter" idx="13" hasCustomPrompt="1"/>
          </p:nvPr>
        </p:nvSpPr>
        <p:spPr>
          <a:xfrm>
            <a:off x="720413" y="2454396"/>
            <a:ext cx="2126975" cy="801035"/>
          </a:xfrm>
        </p:spPr>
        <p:txBody>
          <a:bodyPr anchor="ctr"/>
          <a:lstStyle>
            <a:lvl1pPr marL="0" indent="0" algn="ctr">
              <a:buNone/>
              <a:defRPr sz="2400">
                <a:solidFill>
                  <a:srgbClr val="00293A"/>
                </a:solidFill>
              </a:defRPr>
            </a:lvl1pPr>
          </a:lstStyle>
          <a:p>
            <a:pPr lvl="0"/>
            <a:r>
              <a:rPr lang="en-US" dirty="0"/>
              <a:t>Click to add title</a:t>
            </a:r>
          </a:p>
        </p:txBody>
      </p:sp>
      <p:sp>
        <p:nvSpPr>
          <p:cNvPr id="27" name="Hexagon 26">
            <a:extLst>
              <a:ext uri="{FF2B5EF4-FFF2-40B4-BE49-F238E27FC236}">
                <a16:creationId xmlns:a16="http://schemas.microsoft.com/office/drawing/2014/main" id="{559BCBA2-4A15-16FA-4EFB-128743312844}"/>
              </a:ext>
            </a:extLst>
          </p:cNvPr>
          <p:cNvSpPr/>
          <p:nvPr userDrawn="1"/>
        </p:nvSpPr>
        <p:spPr>
          <a:xfrm>
            <a:off x="3342240"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8" name="Hexagon 27">
            <a:extLst>
              <a:ext uri="{FF2B5EF4-FFF2-40B4-BE49-F238E27FC236}">
                <a16:creationId xmlns:a16="http://schemas.microsoft.com/office/drawing/2014/main" id="{AC543571-D5CF-6659-5A8A-8ACDC038A9A3}"/>
              </a:ext>
            </a:extLst>
          </p:cNvPr>
          <p:cNvSpPr/>
          <p:nvPr userDrawn="1"/>
        </p:nvSpPr>
        <p:spPr>
          <a:xfrm>
            <a:off x="6218855"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9" name="Hexagon 28">
            <a:extLst>
              <a:ext uri="{FF2B5EF4-FFF2-40B4-BE49-F238E27FC236}">
                <a16:creationId xmlns:a16="http://schemas.microsoft.com/office/drawing/2014/main" id="{1B9CE568-96E9-DBAA-6E53-0CD6E4AF9995}"/>
              </a:ext>
            </a:extLst>
          </p:cNvPr>
          <p:cNvSpPr/>
          <p:nvPr userDrawn="1"/>
        </p:nvSpPr>
        <p:spPr>
          <a:xfrm>
            <a:off x="9095814"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rgbClr val="00293A"/>
              </a:solidFill>
            </a:endParaRPr>
          </a:p>
        </p:txBody>
      </p:sp>
      <p:sp>
        <p:nvSpPr>
          <p:cNvPr id="33" name="Topic 1 Title">
            <a:extLst>
              <a:ext uri="{FF2B5EF4-FFF2-40B4-BE49-F238E27FC236}">
                <a16:creationId xmlns:a16="http://schemas.microsoft.com/office/drawing/2014/main" id="{B6BA6E7C-7829-078C-19AF-04F289DBD0ED}"/>
              </a:ext>
            </a:extLst>
          </p:cNvPr>
          <p:cNvSpPr>
            <a:spLocks noGrp="1"/>
          </p:cNvSpPr>
          <p:nvPr>
            <p:ph type="body" sz="quarter" idx="22" hasCustomPrompt="1"/>
          </p:nvPr>
        </p:nvSpPr>
        <p:spPr>
          <a:xfrm>
            <a:off x="3597028" y="2454396"/>
            <a:ext cx="2126975" cy="801035"/>
          </a:xfrm>
        </p:spPr>
        <p:txBody>
          <a:bodyPr anchor="ctr"/>
          <a:lstStyle>
            <a:lvl1pPr marL="0" indent="0" algn="ctr">
              <a:buNone/>
              <a:defRPr sz="2400">
                <a:solidFill>
                  <a:srgbClr val="00293A"/>
                </a:solidFill>
              </a:defRPr>
            </a:lvl1pPr>
          </a:lstStyle>
          <a:p>
            <a:pPr lvl="0"/>
            <a:r>
              <a:rPr lang="en-US" dirty="0"/>
              <a:t>Click to add title</a:t>
            </a:r>
          </a:p>
        </p:txBody>
      </p:sp>
      <p:sp>
        <p:nvSpPr>
          <p:cNvPr id="34" name="Topic 1 Title">
            <a:extLst>
              <a:ext uri="{FF2B5EF4-FFF2-40B4-BE49-F238E27FC236}">
                <a16:creationId xmlns:a16="http://schemas.microsoft.com/office/drawing/2014/main" id="{C2DCFB88-3368-7EA7-9D7A-15151E9B76A5}"/>
              </a:ext>
            </a:extLst>
          </p:cNvPr>
          <p:cNvSpPr>
            <a:spLocks noGrp="1"/>
          </p:cNvSpPr>
          <p:nvPr>
            <p:ph type="body" sz="quarter" idx="23" hasCustomPrompt="1"/>
          </p:nvPr>
        </p:nvSpPr>
        <p:spPr>
          <a:xfrm>
            <a:off x="6459187" y="2454396"/>
            <a:ext cx="2126975" cy="801035"/>
          </a:xfrm>
        </p:spPr>
        <p:txBody>
          <a:bodyPr anchor="ctr"/>
          <a:lstStyle>
            <a:lvl1pPr marL="0" indent="0" algn="ctr">
              <a:buNone/>
              <a:defRPr sz="2400">
                <a:solidFill>
                  <a:srgbClr val="00293A"/>
                </a:solidFill>
              </a:defRPr>
            </a:lvl1pPr>
          </a:lstStyle>
          <a:p>
            <a:pPr lvl="0"/>
            <a:r>
              <a:rPr lang="en-US" dirty="0"/>
              <a:t>Click to add title</a:t>
            </a:r>
          </a:p>
        </p:txBody>
      </p:sp>
      <p:sp>
        <p:nvSpPr>
          <p:cNvPr id="35" name="Topic 1 Title">
            <a:extLst>
              <a:ext uri="{FF2B5EF4-FFF2-40B4-BE49-F238E27FC236}">
                <a16:creationId xmlns:a16="http://schemas.microsoft.com/office/drawing/2014/main" id="{F3DE1E2B-A46E-AC95-B52F-2BB895A977D9}"/>
              </a:ext>
            </a:extLst>
          </p:cNvPr>
          <p:cNvSpPr>
            <a:spLocks noGrp="1"/>
          </p:cNvSpPr>
          <p:nvPr>
            <p:ph type="body" sz="quarter" idx="24" hasCustomPrompt="1"/>
          </p:nvPr>
        </p:nvSpPr>
        <p:spPr>
          <a:xfrm>
            <a:off x="9333534" y="2454396"/>
            <a:ext cx="2126975" cy="801035"/>
          </a:xfrm>
        </p:spPr>
        <p:txBody>
          <a:bodyPr anchor="ctr"/>
          <a:lstStyle>
            <a:lvl1pPr marL="0" indent="0" algn="ctr">
              <a:buNone/>
              <a:defRPr sz="2400">
                <a:solidFill>
                  <a:srgbClr val="00293A"/>
                </a:solidFill>
              </a:defRPr>
            </a:lvl1pPr>
          </a:lstStyle>
          <a:p>
            <a:pPr lvl="0"/>
            <a:r>
              <a:rPr lang="en-US" dirty="0"/>
              <a:t>Click to add title</a:t>
            </a:r>
          </a:p>
        </p:txBody>
      </p:sp>
      <p:sp>
        <p:nvSpPr>
          <p:cNvPr id="36" name="Topic 1 Text">
            <a:extLst>
              <a:ext uri="{FF2B5EF4-FFF2-40B4-BE49-F238E27FC236}">
                <a16:creationId xmlns:a16="http://schemas.microsoft.com/office/drawing/2014/main" id="{B5A1142C-D1B3-369C-1F4C-DA5504686A48}"/>
              </a:ext>
            </a:extLst>
          </p:cNvPr>
          <p:cNvSpPr>
            <a:spLocks noGrp="1"/>
          </p:cNvSpPr>
          <p:nvPr>
            <p:ph type="body" sz="quarter" idx="25" hasCustomPrompt="1"/>
          </p:nvPr>
        </p:nvSpPr>
        <p:spPr>
          <a:xfrm>
            <a:off x="3682720" y="3521727"/>
            <a:ext cx="1938337" cy="2404619"/>
          </a:xfrm>
        </p:spPr>
        <p:txBody>
          <a:bodyPr>
            <a:normAutofit/>
          </a:bodyPr>
          <a:lstStyle>
            <a:lvl1pPr marL="0" indent="0">
              <a:buNone/>
              <a:defRPr sz="1800">
                <a:solidFill>
                  <a:srgbClr val="00293A"/>
                </a:solidFill>
              </a:defRPr>
            </a:lvl1pPr>
          </a:lstStyle>
          <a:p>
            <a:pPr lvl="0"/>
            <a:r>
              <a:rPr lang="en-US" dirty="0"/>
              <a:t>Click to add text</a:t>
            </a:r>
          </a:p>
        </p:txBody>
      </p:sp>
      <p:sp>
        <p:nvSpPr>
          <p:cNvPr id="37" name="Topic 1 Text">
            <a:extLst>
              <a:ext uri="{FF2B5EF4-FFF2-40B4-BE49-F238E27FC236}">
                <a16:creationId xmlns:a16="http://schemas.microsoft.com/office/drawing/2014/main" id="{1EA8F856-79D1-ACA0-91B1-57C780C78B3F}"/>
              </a:ext>
            </a:extLst>
          </p:cNvPr>
          <p:cNvSpPr>
            <a:spLocks noGrp="1"/>
          </p:cNvSpPr>
          <p:nvPr>
            <p:ph type="body" sz="quarter" idx="26" hasCustomPrompt="1"/>
          </p:nvPr>
        </p:nvSpPr>
        <p:spPr>
          <a:xfrm>
            <a:off x="6553505" y="3521727"/>
            <a:ext cx="1938337" cy="2404619"/>
          </a:xfrm>
        </p:spPr>
        <p:txBody>
          <a:bodyPr>
            <a:normAutofit/>
          </a:bodyPr>
          <a:lstStyle>
            <a:lvl1pPr marL="0" indent="0">
              <a:buNone/>
              <a:defRPr sz="1800">
                <a:solidFill>
                  <a:srgbClr val="00293A"/>
                </a:solidFill>
              </a:defRPr>
            </a:lvl1pPr>
          </a:lstStyle>
          <a:p>
            <a:pPr lvl="0"/>
            <a:r>
              <a:rPr lang="en-US" dirty="0"/>
              <a:t>Click to add text</a:t>
            </a:r>
          </a:p>
        </p:txBody>
      </p:sp>
      <p:sp>
        <p:nvSpPr>
          <p:cNvPr id="38" name="Topic 1 Text">
            <a:extLst>
              <a:ext uri="{FF2B5EF4-FFF2-40B4-BE49-F238E27FC236}">
                <a16:creationId xmlns:a16="http://schemas.microsoft.com/office/drawing/2014/main" id="{1A26507B-7468-6961-97EE-B2C89A4213AA}"/>
              </a:ext>
            </a:extLst>
          </p:cNvPr>
          <p:cNvSpPr>
            <a:spLocks noGrp="1"/>
          </p:cNvSpPr>
          <p:nvPr>
            <p:ph type="body" sz="quarter" idx="27" hasCustomPrompt="1"/>
          </p:nvPr>
        </p:nvSpPr>
        <p:spPr>
          <a:xfrm>
            <a:off x="9437232" y="3521727"/>
            <a:ext cx="1938337" cy="2404619"/>
          </a:xfrm>
        </p:spPr>
        <p:txBody>
          <a:bodyPr>
            <a:normAutofit/>
          </a:bodyPr>
          <a:lstStyle>
            <a:lvl1pPr marL="0" indent="0">
              <a:buNone/>
              <a:defRPr sz="1800">
                <a:solidFill>
                  <a:srgbClr val="00293A"/>
                </a:solidFill>
              </a:defRPr>
            </a:lvl1pPr>
          </a:lstStyle>
          <a:p>
            <a:pPr lvl="0"/>
            <a:r>
              <a:rPr lang="en-US" dirty="0"/>
              <a:t>Click to add text</a:t>
            </a:r>
          </a:p>
        </p:txBody>
      </p:sp>
      <p:sp>
        <p:nvSpPr>
          <p:cNvPr id="7" name="Text Placeholder 8">
            <a:extLst>
              <a:ext uri="{FF2B5EF4-FFF2-40B4-BE49-F238E27FC236}">
                <a16:creationId xmlns:a16="http://schemas.microsoft.com/office/drawing/2014/main" id="{0C871368-3A37-85A8-4D4C-D2D2AB20676C}"/>
              </a:ext>
            </a:extLst>
          </p:cNvPr>
          <p:cNvSpPr>
            <a:spLocks noGrp="1"/>
          </p:cNvSpPr>
          <p:nvPr>
            <p:ph type="body" sz="quarter" idx="28"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5" name="Topic 1 Title">
            <a:extLst>
              <a:ext uri="{FF2B5EF4-FFF2-40B4-BE49-F238E27FC236}">
                <a16:creationId xmlns:a16="http://schemas.microsoft.com/office/drawing/2014/main" id="{18137531-2945-7263-D022-C62D3F41C0EA}"/>
              </a:ext>
            </a:extLst>
          </p:cNvPr>
          <p:cNvSpPr>
            <a:spLocks noGrp="1"/>
          </p:cNvSpPr>
          <p:nvPr>
            <p:ph type="body" sz="quarter" idx="29" hasCustomPrompt="1"/>
          </p:nvPr>
        </p:nvSpPr>
        <p:spPr>
          <a:xfrm>
            <a:off x="722238" y="2457728"/>
            <a:ext cx="2126975" cy="801035"/>
          </a:xfrm>
        </p:spPr>
        <p:txBody>
          <a:bodyPr anchor="ctr"/>
          <a:lstStyle>
            <a:lvl1pPr marL="0" indent="0" algn="ctr">
              <a:buNone/>
              <a:defRPr sz="2400">
                <a:solidFill>
                  <a:srgbClr val="00293A"/>
                </a:solidFill>
              </a:defRPr>
            </a:lvl1pPr>
          </a:lstStyle>
          <a:p>
            <a:pPr lvl="0"/>
            <a:r>
              <a:rPr lang="en-US" dirty="0"/>
              <a:t>Click to add title</a:t>
            </a:r>
          </a:p>
        </p:txBody>
      </p:sp>
    </p:spTree>
    <p:extLst>
      <p:ext uri="{BB962C8B-B14F-4D97-AF65-F5344CB8AC3E}">
        <p14:creationId xmlns:p14="http://schemas.microsoft.com/office/powerpoint/2010/main" val="198975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ent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66217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91707" y="1605257"/>
            <a:ext cx="11208588" cy="813291"/>
          </a:xfrm>
        </p:spPr>
        <p:txBody>
          <a:bodyPr/>
          <a:lstStyle>
            <a:lvl1pPr>
              <a:tabLst>
                <a:tab pos="1828800" algn="l"/>
              </a:tabLst>
              <a:defRPr sz="3000"/>
            </a:lvl1pPr>
          </a:lstStyle>
          <a:p>
            <a:r>
              <a:rPr lang="en-US" dirty="0"/>
              <a:t>Click to add Glossary Title</a:t>
            </a:r>
          </a:p>
        </p:txBody>
      </p:sp>
      <p:sp>
        <p:nvSpPr>
          <p:cNvPr id="3" name="Content Placeholder 2">
            <a:extLst>
              <a:ext uri="{FF2B5EF4-FFF2-40B4-BE49-F238E27FC236}">
                <a16:creationId xmlns:a16="http://schemas.microsoft.com/office/drawing/2014/main" id="{F454FC0D-B93F-205F-C5DA-1897055B377F}"/>
              </a:ext>
            </a:extLst>
          </p:cNvPr>
          <p:cNvSpPr>
            <a:spLocks noGrp="1"/>
          </p:cNvSpPr>
          <p:nvPr>
            <p:ph idx="1" hasCustomPrompt="1"/>
          </p:nvPr>
        </p:nvSpPr>
        <p:spPr>
          <a:xfrm>
            <a:off x="491706" y="2410040"/>
            <a:ext cx="11208587" cy="3749219"/>
          </a:xfrm>
        </p:spPr>
        <p:txBody>
          <a:bodyPr/>
          <a:lstStyle>
            <a:lvl1pPr marL="0" indent="0">
              <a:buNone/>
              <a:tabLst>
                <a:tab pos="1828800" algn="l"/>
              </a:tabLst>
              <a:defRPr/>
            </a:lvl1pPr>
            <a:lvl2pPr marL="457200" indent="0">
              <a:buNone/>
              <a:defRPr/>
            </a:lvl2pPr>
          </a:lstStyle>
          <a:p>
            <a:pPr lvl="0"/>
            <a:r>
              <a:rPr lang="en-US" dirty="0"/>
              <a:t>Type acronym and click tab to add meaning</a:t>
            </a:r>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491706" y="6356350"/>
            <a:ext cx="2546234"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Action Button: Blank 6">
            <a:hlinkClick r:id="" action="ppaction://hlinkshowjump?jump=lastslideviewed" highlightClick="1"/>
            <a:extLst>
              <a:ext uri="{FF2B5EF4-FFF2-40B4-BE49-F238E27FC236}">
                <a16:creationId xmlns:a16="http://schemas.microsoft.com/office/drawing/2014/main" id="{7D72CDAE-EEA8-A233-9649-B4D5ECD968D8}"/>
              </a:ext>
            </a:extLst>
          </p:cNvPr>
          <p:cNvSpPr/>
          <p:nvPr userDrawn="1"/>
        </p:nvSpPr>
        <p:spPr>
          <a:xfrm>
            <a:off x="11189494" y="258508"/>
            <a:ext cx="745332" cy="220123"/>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Return</a:t>
            </a:r>
          </a:p>
        </p:txBody>
      </p:sp>
      <p:sp>
        <p:nvSpPr>
          <p:cNvPr id="10" name="Text Placeholder 8">
            <a:extLst>
              <a:ext uri="{FF2B5EF4-FFF2-40B4-BE49-F238E27FC236}">
                <a16:creationId xmlns:a16="http://schemas.microsoft.com/office/drawing/2014/main" id="{6A2F341B-9994-29A3-ED49-00DAEAAD373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972238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500332" y="6356350"/>
            <a:ext cx="2537608"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5" name="Picture 4">
            <a:extLst>
              <a:ext uri="{FF2B5EF4-FFF2-40B4-BE49-F238E27FC236}">
                <a16:creationId xmlns:a16="http://schemas.microsoft.com/office/drawing/2014/main" id="{AE743D8C-7D60-D1FE-287C-36AD34CF0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6" name="Rectangle 5">
            <a:extLst>
              <a:ext uri="{FF2B5EF4-FFF2-40B4-BE49-F238E27FC236}">
                <a16:creationId xmlns:a16="http://schemas.microsoft.com/office/drawing/2014/main" id="{524448E4-7EC0-839F-C912-BEFCC1F2DC64}"/>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1A82A3F8-A83C-F018-AF6B-A613FF802BF8}"/>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3758840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5818-40D6-A3FB-DB69-A66CD0672B35}"/>
              </a:ext>
            </a:extLst>
          </p:cNvPr>
          <p:cNvSpPr>
            <a:spLocks noGrp="1"/>
          </p:cNvSpPr>
          <p:nvPr>
            <p:ph type="title"/>
          </p:nvPr>
        </p:nvSpPr>
        <p:spPr>
          <a:xfrm>
            <a:off x="831850" y="1709739"/>
            <a:ext cx="10515600" cy="11465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1B8F56-9917-B2D3-0FEC-B33FD31B1DA7}"/>
              </a:ext>
            </a:extLst>
          </p:cNvPr>
          <p:cNvSpPr>
            <a:spLocks noGrp="1"/>
          </p:cNvSpPr>
          <p:nvPr>
            <p:ph type="body" idx="1"/>
          </p:nvPr>
        </p:nvSpPr>
        <p:spPr>
          <a:xfrm>
            <a:off x="831850" y="2958627"/>
            <a:ext cx="10515600" cy="13588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150AFF-D446-E80D-C484-81D8B9340EAC}"/>
              </a:ext>
            </a:extLst>
          </p:cNvPr>
          <p:cNvSpPr>
            <a:spLocks noGrp="1"/>
          </p:cNvSpPr>
          <p:nvPr>
            <p:ph type="dt" sz="half" idx="10"/>
          </p:nvPr>
        </p:nvSpPr>
        <p:spPr>
          <a:xfrm>
            <a:off x="500332" y="6356350"/>
            <a:ext cx="2537608" cy="365125"/>
          </a:xfrm>
        </p:spPr>
        <p:txBody>
          <a:bodyPr/>
          <a:lstStyle/>
          <a:p>
            <a:fld id="{AE6966B9-88C7-4C18-8DAE-951CE5677ADC}" type="datetime1">
              <a:rPr lang="en-US" smtClean="0"/>
              <a:t>4/16/2026</a:t>
            </a:fld>
            <a:endParaRPr lang="en-US" dirty="0"/>
          </a:p>
        </p:txBody>
      </p:sp>
      <p:sp>
        <p:nvSpPr>
          <p:cNvPr id="5" name="Footer Placeholder 4">
            <a:extLst>
              <a:ext uri="{FF2B5EF4-FFF2-40B4-BE49-F238E27FC236}">
                <a16:creationId xmlns:a16="http://schemas.microsoft.com/office/drawing/2014/main" id="{0FEDF66D-594D-98A5-DC16-535095F0837C}"/>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A4E3CEB8-06F9-D976-3D0B-C8042085A8B3}"/>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7" name="Picture 6">
            <a:extLst>
              <a:ext uri="{FF2B5EF4-FFF2-40B4-BE49-F238E27FC236}">
                <a16:creationId xmlns:a16="http://schemas.microsoft.com/office/drawing/2014/main" id="{A88DB70B-E377-0420-F34D-FA573770A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8" name="Rectangle 7">
            <a:extLst>
              <a:ext uri="{FF2B5EF4-FFF2-40B4-BE49-F238E27FC236}">
                <a16:creationId xmlns:a16="http://schemas.microsoft.com/office/drawing/2014/main" id="{8974ED30-27E8-FD84-0775-56DAC374886F}"/>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8">
            <a:extLst>
              <a:ext uri="{FF2B5EF4-FFF2-40B4-BE49-F238E27FC236}">
                <a16:creationId xmlns:a16="http://schemas.microsoft.com/office/drawing/2014/main" id="{69D867F9-9F28-1211-0344-995D030CC14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285673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6EDCC3-7D66-958B-66B8-A2D27ABF1CB6}"/>
              </a:ext>
            </a:extLst>
          </p:cNvPr>
          <p:cNvSpPr>
            <a:spLocks noGrp="1"/>
          </p:cNvSpPr>
          <p:nvPr>
            <p:ph type="dt" sz="half" idx="10"/>
          </p:nvPr>
        </p:nvSpPr>
        <p:spPr/>
        <p:txBody>
          <a:bodyPr/>
          <a:lstStyle/>
          <a:p>
            <a:fld id="{968B1CFF-4006-4E64-88B8-712B12C49315}" type="datetime1">
              <a:rPr lang="en-US" smtClean="0"/>
              <a:t>4/16/2026</a:t>
            </a:fld>
            <a:endParaRPr lang="en-US" dirty="0"/>
          </a:p>
        </p:txBody>
      </p:sp>
      <p:sp>
        <p:nvSpPr>
          <p:cNvPr id="4" name="Footer Placeholder 3">
            <a:extLst>
              <a:ext uri="{FF2B5EF4-FFF2-40B4-BE49-F238E27FC236}">
                <a16:creationId xmlns:a16="http://schemas.microsoft.com/office/drawing/2014/main" id="{8A888ECB-ADE2-7478-5646-2CE8499C95E8}"/>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66B56DF6-847F-BB6A-9FAE-49A77E5AD071}"/>
              </a:ext>
            </a:extLst>
          </p:cNvPr>
          <p:cNvSpPr>
            <a:spLocks noGrp="1"/>
          </p:cNvSpPr>
          <p:nvPr>
            <p:ph type="sldNum" sz="quarter" idx="12"/>
          </p:nvPr>
        </p:nvSpPr>
        <p:spPr/>
        <p:txBody>
          <a:bodyPr/>
          <a:lstStyle/>
          <a:p>
            <a:fld id="{92230763-09DA-4369-B759-4F3C13DCD774}" type="slidenum">
              <a:rPr lang="en-US" smtClean="0"/>
              <a:pPr/>
              <a:t>‹#›</a:t>
            </a:fld>
            <a:endParaRPr lang="en-US" dirty="0"/>
          </a:p>
        </p:txBody>
      </p:sp>
      <p:sp>
        <p:nvSpPr>
          <p:cNvPr id="7" name="Text Placeholder 6">
            <a:extLst>
              <a:ext uri="{FF2B5EF4-FFF2-40B4-BE49-F238E27FC236}">
                <a16:creationId xmlns:a16="http://schemas.microsoft.com/office/drawing/2014/main" id="{86EF53E9-FEE4-CCE3-2696-CEE50B69F236}"/>
              </a:ext>
            </a:extLst>
          </p:cNvPr>
          <p:cNvSpPr>
            <a:spLocks noGrp="1"/>
          </p:cNvSpPr>
          <p:nvPr>
            <p:ph type="body" sz="quarter" idx="13" hasCustomPrompt="1"/>
          </p:nvPr>
        </p:nvSpPr>
        <p:spPr>
          <a:xfrm>
            <a:off x="438912" y="1700784"/>
            <a:ext cx="11307762" cy="4210050"/>
          </a:xfrm>
        </p:spPr>
        <p:txBody>
          <a:bodyPr/>
          <a:lstStyle>
            <a:lvl1pPr marL="0" indent="0">
              <a:buNone/>
              <a:defRPr/>
            </a:lvl1pPr>
          </a:lstStyle>
          <a:p>
            <a:pPr lvl="0"/>
            <a:r>
              <a:rPr lang="en-US" dirty="0"/>
              <a:t>Click to add Terminal Learning Objective</a:t>
            </a:r>
          </a:p>
        </p:txBody>
      </p:sp>
      <p:sp>
        <p:nvSpPr>
          <p:cNvPr id="2" name="Text Placeholder 8">
            <a:extLst>
              <a:ext uri="{FF2B5EF4-FFF2-40B4-BE49-F238E27FC236}">
                <a16:creationId xmlns:a16="http://schemas.microsoft.com/office/drawing/2014/main" id="{C64BFD35-504F-31CA-4962-2E7068BE90BC}"/>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3463453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EB7C-CB03-89A3-7B8F-653304801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A008F4-C0FE-A04F-1316-40519194783B}"/>
              </a:ext>
            </a:extLst>
          </p:cNvPr>
          <p:cNvSpPr>
            <a:spLocks noGrp="1"/>
          </p:cNvSpPr>
          <p:nvPr>
            <p:ph type="dt" sz="half" idx="10"/>
          </p:nvPr>
        </p:nvSpPr>
        <p:spPr>
          <a:xfrm>
            <a:off x="517584" y="6356350"/>
            <a:ext cx="2520355" cy="365125"/>
          </a:xfrm>
        </p:spPr>
        <p:txBody>
          <a:bodyPr/>
          <a:lstStyle/>
          <a:p>
            <a:fld id="{14723AFA-9489-4BC8-8B40-71941F7392FC}" type="datetime1">
              <a:rPr lang="en-US" smtClean="0"/>
              <a:t>4/16/2026</a:t>
            </a:fld>
            <a:endParaRPr lang="en-US" dirty="0"/>
          </a:p>
        </p:txBody>
      </p:sp>
      <p:sp>
        <p:nvSpPr>
          <p:cNvPr id="4" name="Footer Placeholder 3">
            <a:extLst>
              <a:ext uri="{FF2B5EF4-FFF2-40B4-BE49-F238E27FC236}">
                <a16:creationId xmlns:a16="http://schemas.microsoft.com/office/drawing/2014/main" id="{A1D5F98F-195F-4717-2F0D-C833AEC95296}"/>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968E8BCE-F264-0A98-BF9C-3FE25038EE7E}"/>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6" name="Picture 5">
            <a:extLst>
              <a:ext uri="{FF2B5EF4-FFF2-40B4-BE49-F238E27FC236}">
                <a16:creationId xmlns:a16="http://schemas.microsoft.com/office/drawing/2014/main" id="{D7D1C29D-6094-2BFD-B1E1-89617B52E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7" name="Rectangle 6">
            <a:extLst>
              <a:ext uri="{FF2B5EF4-FFF2-40B4-BE49-F238E27FC236}">
                <a16:creationId xmlns:a16="http://schemas.microsoft.com/office/drawing/2014/main" id="{E1BE6E9A-F824-49E6-8140-2AEF8F52CE5E}"/>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52E64E12-0840-99A5-D1C2-9A060240BE1E}"/>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dirty="0"/>
              <a:t>Click to edit the title</a:t>
            </a:r>
          </a:p>
        </p:txBody>
      </p:sp>
    </p:spTree>
    <p:extLst>
      <p:ext uri="{BB962C8B-B14F-4D97-AF65-F5344CB8AC3E}">
        <p14:creationId xmlns:p14="http://schemas.microsoft.com/office/powerpoint/2010/main" val="358292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ic Large Righ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2A609CC-C963-22EE-4680-2B61C50E79F0}"/>
              </a:ext>
            </a:extLst>
          </p:cNvPr>
          <p:cNvSpPr>
            <a:spLocks noGrp="1"/>
          </p:cNvSpPr>
          <p:nvPr>
            <p:ph type="dt" sz="half" idx="10"/>
          </p:nvPr>
        </p:nvSpPr>
        <p:spPr>
          <a:xfrm>
            <a:off x="503208" y="6356350"/>
            <a:ext cx="2534732" cy="365125"/>
          </a:xfrm>
        </p:spPr>
        <p:txBody>
          <a:bodyPr/>
          <a:lstStyle/>
          <a:p>
            <a:fld id="{CDF17356-DDAC-463D-8164-4E35BD9B730E}" type="datetime1">
              <a:rPr lang="en-US" smtClean="0"/>
              <a:t>4/16/2026</a:t>
            </a:fld>
            <a:endParaRPr lang="en-US" dirty="0"/>
          </a:p>
        </p:txBody>
      </p:sp>
      <p:sp>
        <p:nvSpPr>
          <p:cNvPr id="6" name="Footer Placeholder 5">
            <a:extLst>
              <a:ext uri="{FF2B5EF4-FFF2-40B4-BE49-F238E27FC236}">
                <a16:creationId xmlns:a16="http://schemas.microsoft.com/office/drawing/2014/main" id="{A36FDB8B-8907-0CA3-4AEF-7BC5E2ABE349}"/>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D2285658-A443-8E24-41A7-00C6F4B0A14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sp>
        <p:nvSpPr>
          <p:cNvPr id="8" name="Text Placeholder 7">
            <a:extLst>
              <a:ext uri="{FF2B5EF4-FFF2-40B4-BE49-F238E27FC236}">
                <a16:creationId xmlns:a16="http://schemas.microsoft.com/office/drawing/2014/main" id="{09A8B1F3-66ED-3D40-61F2-9193BE944B5A}"/>
              </a:ext>
            </a:extLst>
          </p:cNvPr>
          <p:cNvSpPr>
            <a:spLocks noGrp="1"/>
          </p:cNvSpPr>
          <p:nvPr>
            <p:ph type="body" sz="quarter" idx="13"/>
          </p:nvPr>
        </p:nvSpPr>
        <p:spPr>
          <a:xfrm>
            <a:off x="438912" y="1700784"/>
            <a:ext cx="353539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a:extLst>
              <a:ext uri="{FF2B5EF4-FFF2-40B4-BE49-F238E27FC236}">
                <a16:creationId xmlns:a16="http://schemas.microsoft.com/office/drawing/2014/main" id="{E58856A6-5826-A0EF-4451-6DF69A4D193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12" name="Picture Placeholder 11">
            <a:extLst>
              <a:ext uri="{FF2B5EF4-FFF2-40B4-BE49-F238E27FC236}">
                <a16:creationId xmlns:a16="http://schemas.microsoft.com/office/drawing/2014/main" id="{3CFCD236-ACBA-1BAA-C05A-0D88AD70ABCD}"/>
              </a:ext>
            </a:extLst>
          </p:cNvPr>
          <p:cNvSpPr>
            <a:spLocks noGrp="1"/>
          </p:cNvSpPr>
          <p:nvPr>
            <p:ph type="pic" sz="quarter" idx="16" hasCustomPrompt="1"/>
          </p:nvPr>
        </p:nvSpPr>
        <p:spPr>
          <a:xfrm>
            <a:off x="4443984" y="1700784"/>
            <a:ext cx="7315200"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3" name="Text Placeholder 10">
            <a:extLst>
              <a:ext uri="{FF2B5EF4-FFF2-40B4-BE49-F238E27FC236}">
                <a16:creationId xmlns:a16="http://schemas.microsoft.com/office/drawing/2014/main" id="{C953263A-4639-84C0-C3D8-4E58FC26278F}"/>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144009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 Righ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5394960" cy="4343400"/>
          </a:xfrm>
        </p:spPr>
        <p:txBody>
          <a:bodyPr/>
          <a:lstStyle>
            <a:lvl1pPr marL="228600" indent="-228600">
              <a:buFont typeface="Arial" panose="020B0604020202020204" pitchFamily="34" charset="0"/>
              <a:buChar char="•"/>
              <a:defRPr/>
            </a:lvl1pPr>
          </a:lstStyle>
          <a:p>
            <a:pPr lvl="0"/>
            <a:r>
              <a:rPr lang="en-US" dirty="0"/>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2" name="Picture Placeholder 11">
            <a:extLst>
              <a:ext uri="{FF2B5EF4-FFF2-40B4-BE49-F238E27FC236}">
                <a16:creationId xmlns:a16="http://schemas.microsoft.com/office/drawing/2014/main" id="{0C6A323F-73F7-2304-DE07-5C77F5C9555A}"/>
              </a:ext>
            </a:extLst>
          </p:cNvPr>
          <p:cNvSpPr>
            <a:spLocks noGrp="1"/>
          </p:cNvSpPr>
          <p:nvPr>
            <p:ph type="pic" sz="quarter" idx="16" hasCustomPrompt="1"/>
          </p:nvPr>
        </p:nvSpPr>
        <p:spPr>
          <a:xfrm>
            <a:off x="6272784" y="1700784"/>
            <a:ext cx="5486400"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Text Placeholder 10">
            <a:extLst>
              <a:ext uri="{FF2B5EF4-FFF2-40B4-BE49-F238E27FC236}">
                <a16:creationId xmlns:a16="http://schemas.microsoft.com/office/drawing/2014/main" id="{B04871BA-F9AE-CDC7-52A3-EC1A2A23390C}"/>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174162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Graphic Mediu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11319278" cy="867318"/>
          </a:xfrm>
        </p:spPr>
        <p:txBody>
          <a:bodyPr/>
          <a:lstStyle>
            <a:lvl1pPr marL="0" indent="0">
              <a:buNone/>
              <a:defRPr/>
            </a:lvl1pPr>
          </a:lstStyle>
          <a:p>
            <a:pPr lvl="0"/>
            <a:r>
              <a:rPr lang="en-US" dirty="0"/>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2" name="Picture Placeholder 11">
            <a:extLst>
              <a:ext uri="{FF2B5EF4-FFF2-40B4-BE49-F238E27FC236}">
                <a16:creationId xmlns:a16="http://schemas.microsoft.com/office/drawing/2014/main" id="{7264DBBB-5B10-087E-7120-3238DBAD09B1}"/>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Text Placeholder 10">
            <a:extLst>
              <a:ext uri="{FF2B5EF4-FFF2-40B4-BE49-F238E27FC236}">
                <a16:creationId xmlns:a16="http://schemas.microsoft.com/office/drawing/2014/main" id="{A0ACEA95-F3DF-8618-38A4-BFA3ACCA4783}"/>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57415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Graphic">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2" name="Picture Placeholder 11">
            <a:extLst>
              <a:ext uri="{FF2B5EF4-FFF2-40B4-BE49-F238E27FC236}">
                <a16:creationId xmlns:a16="http://schemas.microsoft.com/office/drawing/2014/main" id="{D060EBA4-132C-A7E3-A83E-DE265CBC4C7C}"/>
              </a:ext>
            </a:extLst>
          </p:cNvPr>
          <p:cNvSpPr>
            <a:spLocks noGrp="1"/>
          </p:cNvSpPr>
          <p:nvPr>
            <p:ph type="pic" sz="quarter" idx="16" hasCustomPrompt="1"/>
          </p:nvPr>
        </p:nvSpPr>
        <p:spPr>
          <a:xfrm>
            <a:off x="438912" y="1700784"/>
            <a:ext cx="11320272"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Text Placeholder 10">
            <a:extLst>
              <a:ext uri="{FF2B5EF4-FFF2-40B4-BE49-F238E27FC236}">
                <a16:creationId xmlns:a16="http://schemas.microsoft.com/office/drawing/2014/main" id="{8F23B25E-A73A-421A-2456-26F4525F0424}"/>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114838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4BA3AC7C-F021-5DC7-91AC-747679518336}"/>
              </a:ext>
            </a:extLst>
          </p:cNvPr>
          <p:cNvSpPr>
            <a:spLocks noGrp="1"/>
          </p:cNvSpPr>
          <p:nvPr>
            <p:ph type="pic" sz="quarter" idx="16" hasCustomPrompt="1"/>
          </p:nvPr>
        </p:nvSpPr>
        <p:spPr>
          <a:xfrm>
            <a:off x="438912"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3" name="Picture Placeholder 11">
            <a:extLst>
              <a:ext uri="{FF2B5EF4-FFF2-40B4-BE49-F238E27FC236}">
                <a16:creationId xmlns:a16="http://schemas.microsoft.com/office/drawing/2014/main" id="{F5FAE5D9-AA18-3DE7-EBB5-0870BE6D321F}"/>
              </a:ext>
            </a:extLst>
          </p:cNvPr>
          <p:cNvSpPr>
            <a:spLocks noGrp="1"/>
          </p:cNvSpPr>
          <p:nvPr>
            <p:ph type="pic" sz="quarter" idx="17" hasCustomPrompt="1"/>
          </p:nvPr>
        </p:nvSpPr>
        <p:spPr>
          <a:xfrm>
            <a:off x="4489318"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755D38E3-A57E-BFBC-1216-21185E38651F}"/>
              </a:ext>
            </a:extLst>
          </p:cNvPr>
          <p:cNvSpPr>
            <a:spLocks noGrp="1"/>
          </p:cNvSpPr>
          <p:nvPr>
            <p:ph type="pic" sz="quarter" idx="18" hasCustomPrompt="1"/>
          </p:nvPr>
        </p:nvSpPr>
        <p:spPr>
          <a:xfrm>
            <a:off x="8560574"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CDD10D4F-493F-A155-DC43-64BA3A71A1A3}"/>
              </a:ext>
            </a:extLst>
          </p:cNvPr>
          <p:cNvSpPr>
            <a:spLocks noGrp="1"/>
          </p:cNvSpPr>
          <p:nvPr>
            <p:ph type="pic" sz="quarter" idx="19" hasCustomPrompt="1"/>
          </p:nvPr>
        </p:nvSpPr>
        <p:spPr>
          <a:xfrm>
            <a:off x="438912"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0" name="Picture Placeholder 11">
            <a:extLst>
              <a:ext uri="{FF2B5EF4-FFF2-40B4-BE49-F238E27FC236}">
                <a16:creationId xmlns:a16="http://schemas.microsoft.com/office/drawing/2014/main" id="{37319367-0AB0-B3CF-E362-0C3BCA9D0980}"/>
              </a:ext>
            </a:extLst>
          </p:cNvPr>
          <p:cNvSpPr>
            <a:spLocks noGrp="1"/>
          </p:cNvSpPr>
          <p:nvPr>
            <p:ph type="pic" sz="quarter" idx="20" hasCustomPrompt="1"/>
          </p:nvPr>
        </p:nvSpPr>
        <p:spPr>
          <a:xfrm>
            <a:off x="4489318"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1" name="Picture Placeholder 11">
            <a:extLst>
              <a:ext uri="{FF2B5EF4-FFF2-40B4-BE49-F238E27FC236}">
                <a16:creationId xmlns:a16="http://schemas.microsoft.com/office/drawing/2014/main" id="{9C492700-2D46-62A0-C52A-99FF4C302B4A}"/>
              </a:ext>
            </a:extLst>
          </p:cNvPr>
          <p:cNvSpPr>
            <a:spLocks noGrp="1"/>
          </p:cNvSpPr>
          <p:nvPr>
            <p:ph type="pic" sz="quarter" idx="21" hasCustomPrompt="1"/>
          </p:nvPr>
        </p:nvSpPr>
        <p:spPr>
          <a:xfrm>
            <a:off x="8558784"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13" name="Text Placeholder 10">
            <a:extLst>
              <a:ext uri="{FF2B5EF4-FFF2-40B4-BE49-F238E27FC236}">
                <a16:creationId xmlns:a16="http://schemas.microsoft.com/office/drawing/2014/main" id="{51D4AFA2-B314-C1A8-0466-79B46D922AA1}"/>
              </a:ext>
            </a:extLst>
          </p:cNvPr>
          <p:cNvSpPr>
            <a:spLocks noGrp="1"/>
          </p:cNvSpPr>
          <p:nvPr>
            <p:ph type="body" sz="quarter" idx="22"/>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42526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Graphics">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F2889C3B-B742-4D9F-B0D9-B6931E6CFDEA}"/>
              </a:ext>
            </a:extLst>
          </p:cNvPr>
          <p:cNvSpPr>
            <a:spLocks noGrp="1"/>
          </p:cNvSpPr>
          <p:nvPr>
            <p:ph type="pic" sz="quarter" idx="16" hasCustomPrompt="1"/>
          </p:nvPr>
        </p:nvSpPr>
        <p:spPr>
          <a:xfrm>
            <a:off x="2507887"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F03A14BD-9FE4-6B90-DC2E-5DC92DED051F}"/>
              </a:ext>
            </a:extLst>
          </p:cNvPr>
          <p:cNvSpPr>
            <a:spLocks noGrp="1"/>
          </p:cNvSpPr>
          <p:nvPr>
            <p:ph type="pic" sz="quarter" idx="17" hasCustomPrompt="1"/>
          </p:nvPr>
        </p:nvSpPr>
        <p:spPr>
          <a:xfrm>
            <a:off x="6483713"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E13677E4-98E5-29D0-655F-912AA17D9D0C}"/>
              </a:ext>
            </a:extLst>
          </p:cNvPr>
          <p:cNvSpPr>
            <a:spLocks noGrp="1"/>
          </p:cNvSpPr>
          <p:nvPr>
            <p:ph type="pic" sz="quarter" idx="18" hasCustomPrompt="1"/>
          </p:nvPr>
        </p:nvSpPr>
        <p:spPr>
          <a:xfrm>
            <a:off x="2507887" y="3981211"/>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0" name="Picture Placeholder 11">
            <a:extLst>
              <a:ext uri="{FF2B5EF4-FFF2-40B4-BE49-F238E27FC236}">
                <a16:creationId xmlns:a16="http://schemas.microsoft.com/office/drawing/2014/main" id="{940365A4-E37E-EED9-7E38-B48320842236}"/>
              </a:ext>
            </a:extLst>
          </p:cNvPr>
          <p:cNvSpPr>
            <a:spLocks noGrp="1"/>
          </p:cNvSpPr>
          <p:nvPr>
            <p:ph type="pic" sz="quarter" idx="19" hasCustomPrompt="1"/>
          </p:nvPr>
        </p:nvSpPr>
        <p:spPr>
          <a:xfrm>
            <a:off x="6483713" y="3977640"/>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userDrawn="1">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userDrawn="1">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userDrawn="1">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userDrawn="1">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2" name="Text Placeholder 10">
            <a:extLst>
              <a:ext uri="{FF2B5EF4-FFF2-40B4-BE49-F238E27FC236}">
                <a16:creationId xmlns:a16="http://schemas.microsoft.com/office/drawing/2014/main" id="{58A91402-2CF8-7C7E-7C45-A0B8A97C1428}"/>
              </a:ext>
            </a:extLst>
          </p:cNvPr>
          <p:cNvSpPr>
            <a:spLocks noGrp="1"/>
          </p:cNvSpPr>
          <p:nvPr>
            <p:ph type="body" sz="quarter" idx="20"/>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124633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dirty="0"/>
              <a:t>Click to edit the title</a:t>
            </a:r>
          </a:p>
        </p:txBody>
      </p:sp>
      <p:sp>
        <p:nvSpPr>
          <p:cNvPr id="3" name="Content Placeholder 2">
            <a:extLst>
              <a:ext uri="{FF2B5EF4-FFF2-40B4-BE49-F238E27FC236}">
                <a16:creationId xmlns:a16="http://schemas.microsoft.com/office/drawing/2014/main" id="{6A51D40A-9851-2740-4D12-B8C0A7D47CBB}"/>
              </a:ext>
            </a:extLst>
          </p:cNvPr>
          <p:cNvSpPr>
            <a:spLocks noGrp="1"/>
          </p:cNvSpPr>
          <p:nvPr>
            <p:ph sz="half" idx="1" hasCustomPrompt="1"/>
          </p:nvPr>
        </p:nvSpPr>
        <p:spPr>
          <a:xfrm>
            <a:off x="438912" y="1700784"/>
            <a:ext cx="11319278" cy="984050"/>
          </a:xfrm>
        </p:spPr>
        <p:txBody>
          <a:bodyPr/>
          <a:lstStyle>
            <a:lvl1pPr marL="0" indent="0">
              <a:buNone/>
              <a:defRPr/>
            </a:lvl1pPr>
          </a:lstStyle>
          <a:p>
            <a:pPr lvl="0"/>
            <a:r>
              <a:rPr lang="en-US" dirty="0"/>
              <a:t>Click to edit text</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3025821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2A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EA1B29-24AE-4195-50FB-CDC596FF609F}"/>
              </a:ext>
            </a:extLst>
          </p:cNvPr>
          <p:cNvSpPr>
            <a:spLocks noGrp="1"/>
          </p:cNvSpPr>
          <p:nvPr>
            <p:ph type="title"/>
          </p:nvPr>
        </p:nvSpPr>
        <p:spPr>
          <a:xfrm>
            <a:off x="838200" y="1605257"/>
            <a:ext cx="10515600" cy="8132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36BA9D-A6AC-6197-4868-2540E38CF1AD}"/>
              </a:ext>
            </a:extLst>
          </p:cNvPr>
          <p:cNvSpPr>
            <a:spLocks noGrp="1"/>
          </p:cNvSpPr>
          <p:nvPr>
            <p:ph type="body" idx="1"/>
          </p:nvPr>
        </p:nvSpPr>
        <p:spPr>
          <a:xfrm>
            <a:off x="838200" y="2410041"/>
            <a:ext cx="10515600" cy="18696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012814-4CE2-89E3-5ED5-7B9D27F78916}"/>
              </a:ext>
            </a:extLst>
          </p:cNvPr>
          <p:cNvSpPr>
            <a:spLocks noGrp="1"/>
          </p:cNvSpPr>
          <p:nvPr>
            <p:ph type="dt" sz="half" idx="2"/>
          </p:nvPr>
        </p:nvSpPr>
        <p:spPr>
          <a:xfrm>
            <a:off x="29474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68B1CFF-4006-4E64-88B8-712B12C49315}" type="datetime1">
              <a:rPr lang="en-US" smtClean="0"/>
              <a:t>4/16/2026</a:t>
            </a:fld>
            <a:endParaRPr lang="en-US" dirty="0"/>
          </a:p>
        </p:txBody>
      </p:sp>
      <p:sp>
        <p:nvSpPr>
          <p:cNvPr id="5" name="Footer Placeholder 4">
            <a:extLst>
              <a:ext uri="{FF2B5EF4-FFF2-40B4-BE49-F238E27FC236}">
                <a16:creationId xmlns:a16="http://schemas.microsoft.com/office/drawing/2014/main" id="{4A810F17-A592-86E5-2433-E7CD7AE1D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en-US" dirty="0"/>
              <a:t>UNCLASSIFIED</a:t>
            </a:r>
          </a:p>
        </p:txBody>
      </p:sp>
      <p:sp>
        <p:nvSpPr>
          <p:cNvPr id="6" name="Slide Number Placeholder 5">
            <a:extLst>
              <a:ext uri="{FF2B5EF4-FFF2-40B4-BE49-F238E27FC236}">
                <a16:creationId xmlns:a16="http://schemas.microsoft.com/office/drawing/2014/main" id="{40D5CC12-707E-63AC-6E17-138B36B0FA57}"/>
              </a:ext>
            </a:extLst>
          </p:cNvPr>
          <p:cNvSpPr>
            <a:spLocks noGrp="1"/>
          </p:cNvSpPr>
          <p:nvPr>
            <p:ph type="sldNum" sz="quarter" idx="4"/>
          </p:nvPr>
        </p:nvSpPr>
        <p:spPr>
          <a:xfrm>
            <a:off x="9154060" y="6356350"/>
            <a:ext cx="2532888"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2230763-09DA-4369-B759-4F3C13DCD774}" type="slidenum">
              <a:rPr lang="en-US" smtClean="0"/>
              <a:pPr/>
              <a:t>‹#›</a:t>
            </a:fld>
            <a:endParaRPr lang="en-US" dirty="0"/>
          </a:p>
        </p:txBody>
      </p:sp>
      <p:sp>
        <p:nvSpPr>
          <p:cNvPr id="8" name="Rectangle 7">
            <a:extLst>
              <a:ext uri="{FF2B5EF4-FFF2-40B4-BE49-F238E27FC236}">
                <a16:creationId xmlns:a16="http://schemas.microsoft.com/office/drawing/2014/main" id="{8F49BAC3-4A4F-9137-6350-766C17AD9588}"/>
              </a:ext>
            </a:extLst>
          </p:cNvPr>
          <p:cNvSpPr/>
          <p:nvPr userDrawn="1"/>
        </p:nvSpPr>
        <p:spPr>
          <a:xfrm>
            <a:off x="-11332" y="-12274"/>
            <a:ext cx="12203331" cy="1235318"/>
          </a:xfrm>
          <a:prstGeom prst="rect">
            <a:avLst/>
          </a:prstGeom>
          <a:solidFill>
            <a:srgbClr val="797979">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B670408-1668-D8BA-10D5-4F22573EEBB8}"/>
              </a:ext>
            </a:extLst>
          </p:cNvPr>
          <p:cNvSpPr/>
          <p:nvPr userDrawn="1"/>
        </p:nvSpPr>
        <p:spPr>
          <a:xfrm>
            <a:off x="-15498" y="256741"/>
            <a:ext cx="11978898" cy="1235318"/>
          </a:xfrm>
          <a:prstGeom prst="rect">
            <a:avLst/>
          </a:prstGeom>
          <a:solidFill>
            <a:srgbClr val="E8B00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453F9A4-04FC-8F9C-E963-EB12980FEB48}"/>
              </a:ext>
            </a:extLst>
          </p:cNvPr>
          <p:cNvSpPr/>
          <p:nvPr userDrawn="1"/>
        </p:nvSpPr>
        <p:spPr>
          <a:xfrm>
            <a:off x="183552" y="447039"/>
            <a:ext cx="12008448" cy="1149199"/>
          </a:xfrm>
          <a:prstGeom prst="rect">
            <a:avLst/>
          </a:prstGeom>
          <a:solidFill>
            <a:srgbClr val="022A3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8" name="Freeform: Shape 15">
            <a:extLst>
              <a:ext uri="{FF2B5EF4-FFF2-40B4-BE49-F238E27FC236}">
                <a16:creationId xmlns:a16="http://schemas.microsoft.com/office/drawing/2014/main" id="{E043DC5E-29B1-C904-D100-C3CF6C2B23EE}"/>
              </a:ext>
            </a:extLst>
          </p:cNvPr>
          <p:cNvSpPr/>
          <p:nvPr userDrawn="1"/>
        </p:nvSpPr>
        <p:spPr>
          <a:xfrm>
            <a:off x="10648950" y="652377"/>
            <a:ext cx="1539875"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75" h="758825">
                <a:moveTo>
                  <a:pt x="1539875" y="6350"/>
                </a:moveTo>
                <a:lnTo>
                  <a:pt x="1539875" y="758825"/>
                </a:lnTo>
                <a:lnTo>
                  <a:pt x="0" y="752475"/>
                </a:lnTo>
                <a:lnTo>
                  <a:pt x="301625" y="0"/>
                </a:lnTo>
                <a:lnTo>
                  <a:pt x="1539875" y="635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9" name="Picture 18" descr="Logo&#10;&#10;Description automatically generated">
            <a:extLst>
              <a:ext uri="{FF2B5EF4-FFF2-40B4-BE49-F238E27FC236}">
                <a16:creationId xmlns:a16="http://schemas.microsoft.com/office/drawing/2014/main" id="{36A861FB-83ED-EFBB-7B20-E9D37EB539DD}"/>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1117603" y="579437"/>
            <a:ext cx="819873" cy="819873"/>
          </a:xfrm>
          <a:prstGeom prst="rect">
            <a:avLst/>
          </a:prstGeom>
          <a:effectLst/>
        </p:spPr>
      </p:pic>
      <p:sp>
        <p:nvSpPr>
          <p:cNvPr id="21" name="Freeform: Shape 16">
            <a:extLst>
              <a:ext uri="{FF2B5EF4-FFF2-40B4-BE49-F238E27FC236}">
                <a16:creationId xmlns:a16="http://schemas.microsoft.com/office/drawing/2014/main" id="{2E3FEC3E-5E35-9125-0A73-D2E0606A48E5}"/>
              </a:ext>
            </a:extLst>
          </p:cNvPr>
          <p:cNvSpPr/>
          <p:nvPr userDrawn="1"/>
        </p:nvSpPr>
        <p:spPr>
          <a:xfrm>
            <a:off x="10274302" y="652377"/>
            <a:ext cx="609600"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758825">
                <a:moveTo>
                  <a:pt x="609600" y="0"/>
                </a:moveTo>
                <a:lnTo>
                  <a:pt x="314325" y="755650"/>
                </a:lnTo>
                <a:lnTo>
                  <a:pt x="0" y="758825"/>
                </a:lnTo>
                <a:lnTo>
                  <a:pt x="317500" y="0"/>
                </a:lnTo>
                <a:lnTo>
                  <a:pt x="609600"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Freeform: Shape 19">
            <a:extLst>
              <a:ext uri="{FF2B5EF4-FFF2-40B4-BE49-F238E27FC236}">
                <a16:creationId xmlns:a16="http://schemas.microsoft.com/office/drawing/2014/main" id="{A02B0036-98B0-81CD-E824-EEE1004F75CD}"/>
              </a:ext>
            </a:extLst>
          </p:cNvPr>
          <p:cNvSpPr/>
          <p:nvPr userDrawn="1"/>
        </p:nvSpPr>
        <p:spPr>
          <a:xfrm>
            <a:off x="10058402" y="652378"/>
            <a:ext cx="473073" cy="666661"/>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425450 w 609600"/>
              <a:gd name="connsiteY3" fmla="*/ 0 h 758825"/>
              <a:gd name="connsiteX4" fmla="*/ 609600 w 609600"/>
              <a:gd name="connsiteY4" fmla="*/ 0 h 758825"/>
              <a:gd name="connsiteX0" fmla="*/ 444500 w 444500"/>
              <a:gd name="connsiteY0" fmla="*/ 0 h 755650"/>
              <a:gd name="connsiteX1" fmla="*/ 149225 w 444500"/>
              <a:gd name="connsiteY1" fmla="*/ 755650 h 755650"/>
              <a:gd name="connsiteX2" fmla="*/ 0 w 444500"/>
              <a:gd name="connsiteY2" fmla="*/ 752475 h 755650"/>
              <a:gd name="connsiteX3" fmla="*/ 260350 w 444500"/>
              <a:gd name="connsiteY3" fmla="*/ 0 h 755650"/>
              <a:gd name="connsiteX4" fmla="*/ 444500 w 444500"/>
              <a:gd name="connsiteY4" fmla="*/ 0 h 755650"/>
              <a:gd name="connsiteX0" fmla="*/ 444500 w 444500"/>
              <a:gd name="connsiteY0" fmla="*/ 0 h 755650"/>
              <a:gd name="connsiteX1" fmla="*/ 149225 w 444500"/>
              <a:gd name="connsiteY1" fmla="*/ 755650 h 755650"/>
              <a:gd name="connsiteX2" fmla="*/ 0 w 444500"/>
              <a:gd name="connsiteY2" fmla="*/ 752475 h 755650"/>
              <a:gd name="connsiteX3" fmla="*/ 307975 w 444500"/>
              <a:gd name="connsiteY3" fmla="*/ 0 h 755650"/>
              <a:gd name="connsiteX4" fmla="*/ 444500 w 444500"/>
              <a:gd name="connsiteY4" fmla="*/ 0 h 755650"/>
              <a:gd name="connsiteX0" fmla="*/ 441325 w 441325"/>
              <a:gd name="connsiteY0" fmla="*/ 0 h 758825"/>
              <a:gd name="connsiteX1" fmla="*/ 146050 w 441325"/>
              <a:gd name="connsiteY1" fmla="*/ 755650 h 758825"/>
              <a:gd name="connsiteX2" fmla="*/ 0 w 441325"/>
              <a:gd name="connsiteY2" fmla="*/ 758825 h 758825"/>
              <a:gd name="connsiteX3" fmla="*/ 304800 w 441325"/>
              <a:gd name="connsiteY3" fmla="*/ 0 h 758825"/>
              <a:gd name="connsiteX4" fmla="*/ 441325 w 441325"/>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758825">
                <a:moveTo>
                  <a:pt x="441325" y="0"/>
                </a:moveTo>
                <a:lnTo>
                  <a:pt x="146050" y="755650"/>
                </a:lnTo>
                <a:lnTo>
                  <a:pt x="0" y="758825"/>
                </a:lnTo>
                <a:lnTo>
                  <a:pt x="304800" y="0"/>
                </a:lnTo>
                <a:lnTo>
                  <a:pt x="441325"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ction Button: Blank 8">
            <a:hlinkClick r:id="" action="ppaction://hlinkshowjump?jump=lastslide" highlightClick="1"/>
            <a:extLst>
              <a:ext uri="{FF2B5EF4-FFF2-40B4-BE49-F238E27FC236}">
                <a16:creationId xmlns:a16="http://schemas.microsoft.com/office/drawing/2014/main" id="{AD298B09-9B35-2433-7267-B074E0A2101C}"/>
              </a:ext>
            </a:extLst>
          </p:cNvPr>
          <p:cNvSpPr/>
          <p:nvPr userDrawn="1"/>
        </p:nvSpPr>
        <p:spPr>
          <a:xfrm>
            <a:off x="11215269" y="247019"/>
            <a:ext cx="752343" cy="218166"/>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100" dirty="0"/>
              <a:t>Glossary</a:t>
            </a:r>
          </a:p>
        </p:txBody>
      </p:sp>
      <p:pic>
        <p:nvPicPr>
          <p:cNvPr id="24" name="Picture 23" descr="Text&#10;&#10;AI-generated content may be incorrect.">
            <a:extLst>
              <a:ext uri="{FF2B5EF4-FFF2-40B4-BE49-F238E27FC236}">
                <a16:creationId xmlns:a16="http://schemas.microsoft.com/office/drawing/2014/main" id="{1D2CA59F-54BD-9285-F862-90BB3D96ED0D}"/>
              </a:ext>
            </a:extLst>
          </p:cNvPr>
          <p:cNvPicPr>
            <a:picLocks noChangeAspect="1"/>
          </p:cNvPicPr>
          <p:nvPr userDrawn="1"/>
        </p:nvPicPr>
        <p:blipFill>
          <a:blip r:embed="rId23"/>
          <a:stretch>
            <a:fillRect/>
          </a:stretch>
        </p:blipFill>
        <p:spPr>
          <a:xfrm>
            <a:off x="213995" y="480388"/>
            <a:ext cx="1746885" cy="1116220"/>
          </a:xfrm>
          <a:prstGeom prst="rect">
            <a:avLst/>
          </a:prstGeom>
        </p:spPr>
      </p:pic>
    </p:spTree>
    <p:extLst>
      <p:ext uri="{BB962C8B-B14F-4D97-AF65-F5344CB8AC3E}">
        <p14:creationId xmlns:p14="http://schemas.microsoft.com/office/powerpoint/2010/main" val="3736831245"/>
      </p:ext>
    </p:extLst>
  </p:cSld>
  <p:clrMap bg1="dk1" tx1="lt1" bg2="dk2" tx2="lt2" accent1="accent1" accent2="accent2" accent3="accent3" accent4="accent4" accent5="accent5" accent6="accent6" hlink="hlink" folHlink="folHlink"/>
  <p:sldLayoutIdLst>
    <p:sldLayoutId id="2147483679" r:id="rId1"/>
    <p:sldLayoutId id="2147483705" r:id="rId2"/>
    <p:sldLayoutId id="2147483687" r:id="rId3"/>
    <p:sldLayoutId id="2147483692" r:id="rId4"/>
    <p:sldLayoutId id="2147483706" r:id="rId5"/>
    <p:sldLayoutId id="2147483707" r:id="rId6"/>
    <p:sldLayoutId id="2147483708" r:id="rId7"/>
    <p:sldLayoutId id="2147483710" r:id="rId8"/>
    <p:sldLayoutId id="2147483709" r:id="rId9"/>
    <p:sldLayoutId id="2147483712" r:id="rId10"/>
    <p:sldLayoutId id="2147483685" r:id="rId11"/>
    <p:sldLayoutId id="2147483697" r:id="rId12"/>
    <p:sldLayoutId id="2147483701" r:id="rId13"/>
    <p:sldLayoutId id="2147483699" r:id="rId14"/>
    <p:sldLayoutId id="2147483711" r:id="rId15"/>
    <p:sldLayoutId id="2147483702" r:id="rId16"/>
    <p:sldLayoutId id="2147483694" r:id="rId17"/>
    <p:sldLayoutId id="2147483695" r:id="rId18"/>
    <p:sldLayoutId id="2147483681" r:id="rId19"/>
    <p:sldLayoutId id="2147483684" r:id="rId20"/>
  </p:sldLayoutIdLst>
  <p:hf hd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07" userDrawn="1">
          <p15:clr>
            <a:srgbClr val="F26B43"/>
          </p15:clr>
        </p15:guide>
        <p15:guide id="2" pos="74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www.navyfitness.org/" TargetMode="External"/><Relationship Id="rId4" Type="http://schemas.openxmlformats.org/officeDocument/2006/relationships/hyperlink" Target="http://www.applocker.navy.mi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urldefense.us/v3/__https:/www.mynavyhr.navy.mil/Support-Services/Culture-Resilience/Warrior-Toughness/__;!!DJ_L93zn18-Ojg!k6WNEE53eJcX8qQtlntn2G8TYBjeXuqUY5zsYrtZh2TMWk2Zx4gkmRoH19LGRYEoETaEinj0szwQSgDZ31nZ4aEm$"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hyperlink" Target="https://www.mynavyhr.navy.mil/Support-Services/Culture-Resilience/Navy-Nutrition/" TargetMode="External"/><Relationship Id="rId3" Type="http://schemas.openxmlformats.org/officeDocument/2006/relationships/hyperlink" Target="https://mobile.va.gov/app/mindfulness-coach" TargetMode="External"/><Relationship Id="rId7" Type="http://schemas.openxmlformats.org/officeDocument/2006/relationships/hyperlink" Target="https://www.mynavyhr.navy.mil/Portals/55/Support/Culture%20Resilience/NavyNutrition/NavyPFA_AppInfoSheet.pdf?ver=JJqwEtpWVTfMYZcEKT-SpQ%3d%3d"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www.militaryonesource.mil/resources/mobile-apps/de-stress-and-relax-with-chill-drills-by-military-onesource/" TargetMode="External"/><Relationship Id="rId5" Type="http://schemas.openxmlformats.org/officeDocument/2006/relationships/hyperlink" Target="https://www.hprc-online.org/nutrition/go-green" TargetMode="External"/><Relationship Id="rId4" Type="http://schemas.openxmlformats.org/officeDocument/2006/relationships/hyperlink" Target="https://www.defensenews.com/ebb/"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navymwrfitness@navy.mil" TargetMode="External"/><Relationship Id="rId3" Type="http://schemas.openxmlformats.org/officeDocument/2006/relationships/hyperlink" Target="https://www.navyfitness.org/fitness/noffs-training" TargetMode="External"/><Relationship Id="rId7" Type="http://schemas.openxmlformats.org/officeDocument/2006/relationships/hyperlink" Target="https://media.defense.gov/2025/Dec/23/2003848882/-1/-1/1/CNO%20PRP.PDF/CNO%20PRP.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www.navyfitness.org/fitness/nutrition/virtual-meal-builder" TargetMode="External"/><Relationship Id="rId5" Type="http://schemas.openxmlformats.org/officeDocument/2006/relationships/hyperlink" Target="https://www.navyfitness.org/fitness/nutrition/noffs-fueling-series" TargetMode="External"/><Relationship Id="rId4" Type="http://schemas.openxmlformats.org/officeDocument/2006/relationships/hyperlink" Target="https://www.navyfitness.org/fitness/nutrition/mission-nutrition" TargetMode="External"/><Relationship Id="rId9" Type="http://schemas.openxmlformats.org/officeDocument/2006/relationships/hyperlink" Target="http://www.applocker.navy.mi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www.navyfitness.org/fitness/nutrition/noffs-fueling-series" TargetMode="External"/><Relationship Id="rId4" Type="http://schemas.openxmlformats.org/officeDocument/2006/relationships/hyperlink" Target="https://www.mynavyhr.navy.mil/Support-Services/Culture-Resilience/Navy-Nutri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C620CB-41B0-A210-34C2-7885DBFBC63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Welcome</a:t>
            </a:r>
          </a:p>
        </p:txBody>
      </p:sp>
      <p:pic>
        <p:nvPicPr>
          <p:cNvPr id="7" name="Picture 6" descr="Warrior Toughness logo. Mind, body, spirit.">
            <a:extLst>
              <a:ext uri="{FF2B5EF4-FFF2-40B4-BE49-F238E27FC236}">
                <a16:creationId xmlns:a16="http://schemas.microsoft.com/office/drawing/2014/main" id="{71857017-E28F-F9BD-8BDB-61139D44A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247" y="855354"/>
            <a:ext cx="5635507" cy="5635507"/>
          </a:xfrm>
          <a:prstGeom prst="rect">
            <a:avLst/>
          </a:prstGeom>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4239211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Plyo-SAQ</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How might training with Plyo-SAQ help mitigate injury?</a:t>
            </a:r>
          </a:p>
        </p:txBody>
      </p:sp>
      <p:pic>
        <p:nvPicPr>
          <p:cNvPr id="3" name="Picture 2" descr="boxing, swimming, lifting weights.">
            <a:extLst>
              <a:ext uri="{FF2B5EF4-FFF2-40B4-BE49-F238E27FC236}">
                <a16:creationId xmlns:a16="http://schemas.microsoft.com/office/drawing/2014/main" id="{C0624BA9-08A8-5945-A902-8D92824766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10</a:t>
            </a:fld>
            <a:endParaRPr lang="en-US" dirty="0"/>
          </a:p>
        </p:txBody>
      </p:sp>
    </p:spTree>
    <p:extLst>
      <p:ext uri="{BB962C8B-B14F-4D97-AF65-F5344CB8AC3E}">
        <p14:creationId xmlns:p14="http://schemas.microsoft.com/office/powerpoint/2010/main" val="369213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Fitness Resources</a:t>
            </a:r>
          </a:p>
        </p:txBody>
      </p:sp>
      <p:pic>
        <p:nvPicPr>
          <p:cNvPr id="3" name="Picture 2" descr="NOFFS logo. Warrior Toughness logo. Google Play and Apple Store logos. Screenshots of the apps on mobile devices.">
            <a:extLst>
              <a:ext uri="{FF2B5EF4-FFF2-40B4-BE49-F238E27FC236}">
                <a16:creationId xmlns:a16="http://schemas.microsoft.com/office/drawing/2014/main" id="{B2F0913E-48A0-ABCA-ADCC-530D257D7A5F}"/>
              </a:ext>
            </a:extLst>
          </p:cNvPr>
          <p:cNvPicPr>
            <a:picLocks noChangeAspect="1"/>
          </p:cNvPicPr>
          <p:nvPr/>
        </p:nvPicPr>
        <p:blipFill>
          <a:blip r:embed="rId3"/>
          <a:srcRect/>
          <a:stretch/>
        </p:blipFill>
        <p:spPr>
          <a:xfrm>
            <a:off x="426720" y="1700784"/>
            <a:ext cx="11338560" cy="4346448"/>
          </a:xfrm>
          <a:prstGeom prst="rect">
            <a:avLst/>
          </a:prstGeom>
        </p:spPr>
      </p:pic>
      <p:sp>
        <p:nvSpPr>
          <p:cNvPr id="5" name="TextBox 4">
            <a:extLst>
              <a:ext uri="{FF2B5EF4-FFF2-40B4-BE49-F238E27FC236}">
                <a16:creationId xmlns:a16="http://schemas.microsoft.com/office/drawing/2014/main" id="{7B19026B-9A4C-DF1A-5BF1-DB9FE8A34CFF}"/>
              </a:ext>
            </a:extLst>
          </p:cNvPr>
          <p:cNvSpPr txBox="1"/>
          <p:nvPr/>
        </p:nvSpPr>
        <p:spPr>
          <a:xfrm>
            <a:off x="1881832" y="1770761"/>
            <a:ext cx="3287328" cy="353943"/>
          </a:xfrm>
          <a:prstGeom prst="rect">
            <a:avLst/>
          </a:prstGeom>
          <a:solidFill>
            <a:srgbClr val="00263A"/>
          </a:solidFill>
          <a:ln w="28575">
            <a:noFill/>
          </a:ln>
        </p:spPr>
        <p:txBody>
          <a:bodyPr wrap="square" rtlCol="0">
            <a:spAutoFit/>
          </a:bodyPr>
          <a:lstStyle/>
          <a:p>
            <a:r>
              <a:rPr lang="en-US" sz="1700" b="1" u="sng" dirty="0">
                <a:solidFill>
                  <a:srgbClr val="36BBF0"/>
                </a:solidFill>
                <a:hlinkClick r:id="rId4" tooltip="Navy App Locker"/>
              </a:rPr>
              <a:t>www.AppLocker.Navy.mil</a:t>
            </a:r>
            <a:endParaRPr lang="en-US" sz="1700" b="1" u="sng" dirty="0">
              <a:solidFill>
                <a:srgbClr val="36BBF0"/>
              </a:solidFill>
            </a:endParaRPr>
          </a:p>
        </p:txBody>
      </p:sp>
      <p:sp>
        <p:nvSpPr>
          <p:cNvPr id="7" name="TextBox 6">
            <a:extLst>
              <a:ext uri="{FF2B5EF4-FFF2-40B4-BE49-F238E27FC236}">
                <a16:creationId xmlns:a16="http://schemas.microsoft.com/office/drawing/2014/main" id="{050A1A5E-E567-E2E8-397C-E50A8C401ABE}"/>
              </a:ext>
            </a:extLst>
          </p:cNvPr>
          <p:cNvSpPr txBox="1"/>
          <p:nvPr/>
        </p:nvSpPr>
        <p:spPr>
          <a:xfrm>
            <a:off x="8565660" y="5623747"/>
            <a:ext cx="2836347" cy="353943"/>
          </a:xfrm>
          <a:prstGeom prst="rect">
            <a:avLst/>
          </a:prstGeom>
          <a:solidFill>
            <a:srgbClr val="00263A"/>
          </a:solidFill>
          <a:ln w="28575">
            <a:noFill/>
          </a:ln>
        </p:spPr>
        <p:txBody>
          <a:bodyPr wrap="square" rtlCol="0">
            <a:spAutoFit/>
          </a:bodyPr>
          <a:lstStyle/>
          <a:p>
            <a:r>
              <a:rPr lang="en-US" sz="1700" b="1" u="sng" dirty="0">
                <a:solidFill>
                  <a:srgbClr val="36BBF0"/>
                </a:solidFill>
                <a:hlinkClick r:id="rId5" tooltip="MWR Fitness"/>
              </a:rPr>
              <a:t>www.navyfitness.org</a:t>
            </a:r>
            <a:endParaRPr lang="en-US" sz="1700" b="1" u="sng" dirty="0">
              <a:solidFill>
                <a:srgbClr val="36BBF0"/>
              </a:solidFill>
            </a:endParaRPr>
          </a:p>
        </p:txBody>
      </p:sp>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11</a:t>
            </a:fld>
            <a:endParaRPr lang="en-US" dirty="0"/>
          </a:p>
        </p:txBody>
      </p:sp>
    </p:spTree>
    <p:extLst>
      <p:ext uri="{BB962C8B-B14F-4D97-AF65-F5344CB8AC3E}">
        <p14:creationId xmlns:p14="http://schemas.microsoft.com/office/powerpoint/2010/main" val="284365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Mental Toughness</a:t>
            </a:r>
          </a:p>
        </p:txBody>
      </p:sp>
      <p:sp>
        <p:nvSpPr>
          <p:cNvPr id="5" name="Text Placeholder 8">
            <a:extLst>
              <a:ext uri="{FF2B5EF4-FFF2-40B4-BE49-F238E27FC236}">
                <a16:creationId xmlns:a16="http://schemas.microsoft.com/office/drawing/2014/main" id="{0494CF32-5FCC-72A1-DB59-156059882B56}"/>
              </a:ext>
            </a:extLst>
          </p:cNvPr>
          <p:cNvSpPr txBox="1">
            <a:spLocks/>
          </p:cNvSpPr>
          <p:nvPr/>
        </p:nvSpPr>
        <p:spPr>
          <a:xfrm>
            <a:off x="2240280" y="640080"/>
            <a:ext cx="7543800" cy="704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t>Why is it important for Sailors to keep their Minds sharp?</a:t>
            </a:r>
          </a:p>
        </p:txBody>
      </p:sp>
      <p:pic>
        <p:nvPicPr>
          <p:cNvPr id="3" name="Picture 2" descr="Sailors performing different tasks: guiding a helicopter on a landing pad, participating in a classroom session, and welding.&#10;">
            <a:extLst>
              <a:ext uri="{FF2B5EF4-FFF2-40B4-BE49-F238E27FC236}">
                <a16:creationId xmlns:a16="http://schemas.microsoft.com/office/drawing/2014/main" id="{B6C6B43B-87B2-AC37-9DEE-5D799F204332}"/>
              </a:ext>
            </a:extLst>
          </p:cNvPr>
          <p:cNvPicPr>
            <a:picLocks noChangeAspect="1"/>
          </p:cNvPicPr>
          <p:nvPr/>
        </p:nvPicPr>
        <p:blipFill>
          <a:blip r:embed="rId3"/>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12</a:t>
            </a:fld>
            <a:endParaRPr lang="en-US" dirty="0"/>
          </a:p>
        </p:txBody>
      </p:sp>
    </p:spTree>
    <p:extLst>
      <p:ext uri="{BB962C8B-B14F-4D97-AF65-F5344CB8AC3E}">
        <p14:creationId xmlns:p14="http://schemas.microsoft.com/office/powerpoint/2010/main" val="2307955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Enhancing Warrior Toughness</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How does training and education enhance Warrior Toughness?</a:t>
            </a:r>
          </a:p>
        </p:txBody>
      </p:sp>
      <p:pic>
        <p:nvPicPr>
          <p:cNvPr id="3" name="Picture 2" descr="Cartoon of a happy brain running and jumping hurdles.">
            <a:extLst>
              <a:ext uri="{FF2B5EF4-FFF2-40B4-BE49-F238E27FC236}">
                <a16:creationId xmlns:a16="http://schemas.microsoft.com/office/drawing/2014/main" id="{AAAFD630-10B0-00D7-58DA-BD3A6339B5C9}"/>
              </a:ext>
            </a:extLst>
          </p:cNvPr>
          <p:cNvPicPr>
            <a:picLocks noChangeAspect="1"/>
          </p:cNvPicPr>
          <p:nvPr/>
        </p:nvPicPr>
        <p:blipFill>
          <a:blip r:embed="rId3"/>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13</a:t>
            </a:fld>
            <a:endParaRPr lang="en-US" dirty="0"/>
          </a:p>
        </p:txBody>
      </p:sp>
    </p:spTree>
    <p:extLst>
      <p:ext uri="{BB962C8B-B14F-4D97-AF65-F5344CB8AC3E}">
        <p14:creationId xmlns:p14="http://schemas.microsoft.com/office/powerpoint/2010/main" val="894184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CD4620-0332-EBDF-4AFB-6D80C58B8E4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Call to Action</a:t>
            </a:r>
          </a:p>
        </p:txBody>
      </p:sp>
      <p:pic>
        <p:nvPicPr>
          <p:cNvPr id="4" name="Picture 3">
            <a:extLst>
              <a:ext uri="{FF2B5EF4-FFF2-40B4-BE49-F238E27FC236}">
                <a16:creationId xmlns:a16="http://schemas.microsoft.com/office/drawing/2014/main" id="{A09EBF06-6621-9E0C-FFE1-BA6B6AB1BE0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29769" y="2752841"/>
            <a:ext cx="11329414" cy="3295276"/>
          </a:xfrm>
          <a:prstGeom prst="rect">
            <a:avLst/>
          </a:prstGeom>
        </p:spPr>
      </p:pic>
      <p:sp>
        <p:nvSpPr>
          <p:cNvPr id="3" name="TextBox 2">
            <a:extLst>
              <a:ext uri="{FF2B5EF4-FFF2-40B4-BE49-F238E27FC236}">
                <a16:creationId xmlns:a16="http://schemas.microsoft.com/office/drawing/2014/main" id="{FF23C9AC-98D5-1A9C-4554-193DD4243A05}"/>
              </a:ext>
            </a:extLst>
          </p:cNvPr>
          <p:cNvSpPr txBox="1">
            <a:spLocks/>
          </p:cNvSpPr>
          <p:nvPr/>
        </p:nvSpPr>
        <p:spPr>
          <a:xfrm>
            <a:off x="429769" y="1662684"/>
            <a:ext cx="1071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Be empathetic! Help your buddy get back to the fight!</a:t>
            </a:r>
          </a:p>
        </p:txBody>
      </p:sp>
      <p:sp>
        <p:nvSpPr>
          <p:cNvPr id="2" name="Footer Placeholder 1">
            <a:extLst>
              <a:ext uri="{FF2B5EF4-FFF2-40B4-BE49-F238E27FC236}">
                <a16:creationId xmlns:a16="http://schemas.microsoft.com/office/drawing/2014/main" id="{9E40963D-CA90-F7B9-55A7-A631DC553258}"/>
              </a:ext>
            </a:extLst>
          </p:cNvPr>
          <p:cNvSpPr>
            <a:spLocks noGrp="1"/>
          </p:cNvSpPr>
          <p:nvPr>
            <p:ph type="ftr" sz="quarter" idx="11"/>
          </p:nvPr>
        </p:nvSpPr>
        <p:spPr/>
        <p:txBody>
          <a:bodyPr/>
          <a:lstStyle/>
          <a:p>
            <a:r>
              <a:rPr lang="en-US" dirty="0"/>
              <a:t>UNCLASSIFIED</a:t>
            </a:r>
          </a:p>
        </p:txBody>
      </p:sp>
      <p:sp>
        <p:nvSpPr>
          <p:cNvPr id="5" name="Slide Number Placeholder 2">
            <a:extLst>
              <a:ext uri="{FF2B5EF4-FFF2-40B4-BE49-F238E27FC236}">
                <a16:creationId xmlns:a16="http://schemas.microsoft.com/office/drawing/2014/main" id="{6B26AED2-0B98-8DA9-0AE0-9551B244C931}"/>
              </a:ext>
            </a:extLst>
          </p:cNvPr>
          <p:cNvSpPr>
            <a:spLocks noGrp="1"/>
          </p:cNvSpPr>
          <p:nvPr>
            <p:ph type="sldNum" sz="quarter" idx="12"/>
          </p:nvPr>
        </p:nvSpPr>
        <p:spPr/>
        <p:txBody>
          <a:bodyPr/>
          <a:lstStyle/>
          <a:p>
            <a:fld id="{92230763-09DA-4369-B759-4F3C13DCD774}" type="slidenum">
              <a:rPr lang="en-US" smtClean="0"/>
              <a:pPr/>
              <a:t>14</a:t>
            </a:fld>
            <a:endParaRPr lang="en-US" dirty="0"/>
          </a:p>
        </p:txBody>
      </p:sp>
    </p:spTree>
    <p:extLst>
      <p:ext uri="{BB962C8B-B14F-4D97-AF65-F5344CB8AC3E}">
        <p14:creationId xmlns:p14="http://schemas.microsoft.com/office/powerpoint/2010/main" val="133607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BE6B7-5AD5-82ED-1BB0-1EFF36EBF777}"/>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Warrior Toughness QR Code</a:t>
            </a:r>
          </a:p>
        </p:txBody>
      </p:sp>
      <p:pic>
        <p:nvPicPr>
          <p:cNvPr id="7" name="Picture 6" descr="Qr code. Warrior Toughness logo. Mind, body, spirt.">
            <a:hlinkClick r:id="rId3" tooltip="Warrior Toughness"/>
            <a:extLst>
              <a:ext uri="{FF2B5EF4-FFF2-40B4-BE49-F238E27FC236}">
                <a16:creationId xmlns:a16="http://schemas.microsoft.com/office/drawing/2014/main" id="{6B1C621C-EDE0-95CA-AE49-51E24916DC2A}"/>
              </a:ext>
            </a:extLst>
          </p:cNvPr>
          <p:cNvPicPr>
            <a:picLocks noChangeAspect="1"/>
          </p:cNvPicPr>
          <p:nvPr/>
        </p:nvPicPr>
        <p:blipFill>
          <a:blip r:embed="rId4"/>
          <a:stretch>
            <a:fillRect/>
          </a:stretch>
        </p:blipFill>
        <p:spPr>
          <a:xfrm>
            <a:off x="426720" y="1700784"/>
            <a:ext cx="11338560" cy="4346448"/>
          </a:xfrm>
          <a:prstGeom prst="rect">
            <a:avLst/>
          </a:prstGeom>
        </p:spPr>
      </p:pic>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p:txBody>
          <a:bodyPr/>
          <a:lstStyle/>
          <a:p>
            <a:fld id="{92230763-09DA-4369-B759-4F3C13DCD774}" type="slidenum">
              <a:rPr lang="en-US" smtClean="0"/>
              <a:t>15</a:t>
            </a:fld>
            <a:endParaRPr lang="en-US" dirty="0"/>
          </a:p>
        </p:txBody>
      </p:sp>
    </p:spTree>
    <p:extLst>
      <p:ext uri="{BB962C8B-B14F-4D97-AF65-F5344CB8AC3E}">
        <p14:creationId xmlns:p14="http://schemas.microsoft.com/office/powerpoint/2010/main" val="4152456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9E2D211-27FE-096C-92AA-6083327A758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References</a:t>
            </a:r>
          </a:p>
        </p:txBody>
      </p:sp>
      <p:sp>
        <p:nvSpPr>
          <p:cNvPr id="6" name="Text Placeholder 5">
            <a:extLst>
              <a:ext uri="{FF2B5EF4-FFF2-40B4-BE49-F238E27FC236}">
                <a16:creationId xmlns:a16="http://schemas.microsoft.com/office/drawing/2014/main" id="{617B1A3E-1673-7800-BD41-2E2823DB9B60}"/>
              </a:ext>
            </a:extLst>
          </p:cNvPr>
          <p:cNvSpPr>
            <a:spLocks noGrp="1"/>
          </p:cNvSpPr>
          <p:nvPr>
            <p:ph type="body" sz="quarter" idx="13"/>
          </p:nvPr>
        </p:nvSpPr>
        <p:spPr>
          <a:xfrm>
            <a:off x="438912" y="1700784"/>
            <a:ext cx="11188461" cy="4538362"/>
          </a:xfrm>
        </p:spPr>
        <p:txBody>
          <a:bodyPr vert="horz" lIns="91440" tIns="45720" rIns="91440" bIns="45720" rtlCol="0" anchor="t">
            <a:normAutofit fontScale="85000" lnSpcReduction="10000"/>
          </a:bodyPr>
          <a:lstStyle/>
          <a:p>
            <a:r>
              <a:rPr lang="en-US" sz="4900" dirty="0"/>
              <a:t>Tools and Resources</a:t>
            </a:r>
          </a:p>
          <a:p>
            <a:pPr marL="228600" indent="-228600">
              <a:lnSpc>
                <a:spcPct val="100000"/>
              </a:lnSpc>
              <a:buFont typeface="Arial" panose="020B0604020202020204" pitchFamily="34" charset="0"/>
              <a:buChar char="•"/>
              <a:defRPr/>
            </a:pPr>
            <a:r>
              <a:rPr lang="en-US" sz="3400" dirty="0">
                <a:latin typeface="Segoe UI"/>
                <a:cs typeface="Segoe UI"/>
              </a:rPr>
              <a:t>U.S. Department of Veterans Affairs, (Download) </a:t>
            </a:r>
            <a:r>
              <a:rPr lang="en-US" sz="3400" dirty="0">
                <a:latin typeface="Segoe UI"/>
                <a:cs typeface="Segoe UI"/>
                <a:hlinkClick r:id="rId3"/>
              </a:rPr>
              <a:t>Mindfulness Coach App</a:t>
            </a:r>
            <a:endParaRPr kumimoji="0" lang="en-US" sz="3400" b="0" i="0" u="none" strike="noStrike" kern="1200" cap="none" spc="0" normalizeH="0" baseline="0" noProof="0" dirty="0">
              <a:ln>
                <a:noFill/>
              </a:ln>
              <a:effectLst/>
              <a:uLnTx/>
              <a:uFillTx/>
              <a:latin typeface="Segoe UI"/>
              <a:cs typeface="Segoe UI"/>
            </a:endParaRPr>
          </a:p>
          <a:p>
            <a:pPr marL="228600" marR="0" lvl="0" indent="-228600" algn="l" defTabSz="914400" rtl="0" eaLnBrk="1" fontAlgn="auto" latinLnBrk="0" hangingPunct="1">
              <a:lnSpc>
                <a:spcPct val="100000"/>
              </a:lnSpc>
              <a:buClrTx/>
              <a:buSzTx/>
              <a:buFont typeface="Arial" panose="020B0604020202020204" pitchFamily="34" charset="0"/>
              <a:buChar char="•"/>
              <a:tabLst/>
              <a:defRPr/>
            </a:pPr>
            <a:r>
              <a:rPr kumimoji="0" lang="en-US" sz="3400" b="0" i="0" u="none" strike="noStrike" kern="1200" cap="none" spc="0" normalizeH="0" baseline="0" noProof="0" dirty="0">
                <a:ln>
                  <a:noFill/>
                </a:ln>
                <a:effectLst/>
                <a:uLnTx/>
                <a:uFillTx/>
              </a:rPr>
              <a:t>Defense News, </a:t>
            </a:r>
            <a:r>
              <a:rPr kumimoji="0" lang="en-US" sz="3400" b="0" i="0" u="none" strike="noStrike" kern="1200" cap="none" spc="0" normalizeH="0" baseline="0" noProof="0" dirty="0">
                <a:ln>
                  <a:noFill/>
                </a:ln>
                <a:effectLst/>
                <a:uLnTx/>
                <a:uFillTx/>
                <a:hlinkClick r:id="rId4"/>
              </a:rPr>
              <a:t>Early Bird Brief</a:t>
            </a:r>
            <a:endParaRPr kumimoji="0" lang="en-US" sz="3400" b="0" i="0" u="none" strike="noStrike" kern="1200" cap="none" spc="0" normalizeH="0" baseline="0" noProof="0" dirty="0">
              <a:ln>
                <a:noFill/>
              </a:ln>
              <a:effectLst/>
              <a:uLnTx/>
              <a:uFillTx/>
            </a:endParaRPr>
          </a:p>
          <a:p>
            <a:pPr marL="228600" marR="0" lvl="0" indent="-228600" algn="l" defTabSz="914400" rtl="0" eaLnBrk="1" fontAlgn="auto" latinLnBrk="0" hangingPunct="1">
              <a:lnSpc>
                <a:spcPct val="100000"/>
              </a:lnSpc>
              <a:buClrTx/>
              <a:buSzTx/>
              <a:buFont typeface="Arial" panose="020B0604020202020204" pitchFamily="34" charset="0"/>
              <a:buChar char="•"/>
              <a:tabLst/>
              <a:defRPr/>
            </a:pPr>
            <a:r>
              <a:rPr kumimoji="0" lang="en-US" sz="3400" b="0" i="0" u="none" strike="noStrike" kern="1200" cap="none" spc="0" normalizeH="0" baseline="0" noProof="0" dirty="0">
                <a:ln>
                  <a:noFill/>
                </a:ln>
                <a:effectLst/>
                <a:uLnTx/>
                <a:uFillTx/>
                <a:latin typeface="Segoe UI"/>
                <a:cs typeface="Segoe UI"/>
              </a:rPr>
              <a:t>Human Performance Resources by Champ, </a:t>
            </a:r>
            <a:r>
              <a:rPr lang="en-US" sz="3400" dirty="0">
                <a:latin typeface="Segoe UI"/>
                <a:cs typeface="Segoe UI"/>
                <a:hlinkClick r:id="rId5"/>
              </a:rPr>
              <a:t>Go for Green: Power Your Performance with Good Nutrition</a:t>
            </a:r>
            <a:endParaRPr lang="en-US" sz="3400" dirty="0">
              <a:latin typeface="Segoe UI"/>
              <a:cs typeface="Segoe UI"/>
            </a:endParaRPr>
          </a:p>
          <a:p>
            <a:pPr marL="228600" indent="-228600">
              <a:lnSpc>
                <a:spcPct val="100000"/>
              </a:lnSpc>
              <a:buChar char="•"/>
            </a:pPr>
            <a:r>
              <a:rPr lang="en-US" sz="3400" dirty="0">
                <a:latin typeface="Segoe UI"/>
                <a:cs typeface="Segoe UI"/>
              </a:rPr>
              <a:t>Military OneSource, </a:t>
            </a:r>
            <a:r>
              <a:rPr lang="en-US" sz="3400" dirty="0">
                <a:latin typeface="Segoe UI"/>
                <a:cs typeface="Segoe UI"/>
                <a:hlinkClick r:id="rId6"/>
              </a:rPr>
              <a:t>Chill Drills App</a:t>
            </a:r>
            <a:r>
              <a:rPr lang="en-US" sz="3400" dirty="0">
                <a:latin typeface="Segoe UI"/>
                <a:cs typeface="Segoe UI"/>
              </a:rPr>
              <a:t> </a:t>
            </a:r>
            <a:endParaRPr lang="en-US" sz="3400" dirty="0"/>
          </a:p>
          <a:p>
            <a:pPr marL="228600" indent="-228600">
              <a:lnSpc>
                <a:spcPct val="100000"/>
              </a:lnSpc>
              <a:buFont typeface="Arial" panose="020B0604020202020204" pitchFamily="34" charset="0"/>
              <a:buChar char="•"/>
            </a:pPr>
            <a:r>
              <a:rPr lang="en-US" sz="3400" dirty="0" err="1">
                <a:latin typeface="Segoe UI"/>
                <a:cs typeface="Segoe UI"/>
              </a:rPr>
              <a:t>MyNavy</a:t>
            </a:r>
            <a:r>
              <a:rPr lang="en-US" sz="3400" dirty="0">
                <a:latin typeface="Segoe UI"/>
                <a:cs typeface="Segoe UI"/>
              </a:rPr>
              <a:t> HR, (Download) </a:t>
            </a:r>
            <a:r>
              <a:rPr lang="en-US" sz="3400" dirty="0">
                <a:latin typeface="Segoe UI"/>
                <a:cs typeface="Segoe UI"/>
                <a:hlinkClick r:id="rId7"/>
              </a:rPr>
              <a:t>Physical Fitness Assessment (PFA) App</a:t>
            </a:r>
            <a:endParaRPr lang="en-US" sz="3400" dirty="0">
              <a:latin typeface="Segoe UI"/>
              <a:cs typeface="Segoe UI"/>
            </a:endParaRPr>
          </a:p>
          <a:p>
            <a:pPr marL="228600" indent="-228600">
              <a:buFont typeface="Arial" panose="020B0604020202020204" pitchFamily="34" charset="0"/>
              <a:buChar char="•"/>
            </a:pPr>
            <a:r>
              <a:rPr lang="en-US" sz="3400" dirty="0" err="1">
                <a:latin typeface="Segoe UI"/>
                <a:cs typeface="Segoe UI"/>
              </a:rPr>
              <a:t>MyNavy</a:t>
            </a:r>
            <a:r>
              <a:rPr lang="en-US" sz="3400" dirty="0">
                <a:latin typeface="Segoe UI"/>
                <a:cs typeface="Segoe UI"/>
              </a:rPr>
              <a:t> HR, </a:t>
            </a:r>
            <a:r>
              <a:rPr lang="en-US" sz="3400" dirty="0">
                <a:latin typeface="Segoe UI"/>
                <a:cs typeface="Segoe UI"/>
                <a:hlinkClick r:id="rId8"/>
              </a:rPr>
              <a:t>Navy Nutrition</a:t>
            </a:r>
            <a:endParaRPr lang="en-US" sz="3400" dirty="0">
              <a:latin typeface="Segoe UI"/>
              <a:cs typeface="Segoe UI"/>
            </a:endParaRPr>
          </a:p>
        </p:txBody>
      </p:sp>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p:txBody>
          <a:bodyPr/>
          <a:lstStyle/>
          <a:p>
            <a:fld id="{92230763-09DA-4369-B759-4F3C13DCD774}" type="slidenum">
              <a:rPr lang="en-US" smtClean="0"/>
              <a:t>16</a:t>
            </a:fld>
            <a:endParaRPr lang="en-US" dirty="0"/>
          </a:p>
        </p:txBody>
      </p:sp>
    </p:spTree>
    <p:extLst>
      <p:ext uri="{BB962C8B-B14F-4D97-AF65-F5344CB8AC3E}">
        <p14:creationId xmlns:p14="http://schemas.microsoft.com/office/powerpoint/2010/main" val="496540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9E2D211-27FE-096C-92AA-6083327A758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References (continued)</a:t>
            </a:r>
          </a:p>
        </p:txBody>
      </p:sp>
      <p:sp>
        <p:nvSpPr>
          <p:cNvPr id="6" name="Text Placeholder 5">
            <a:extLst>
              <a:ext uri="{FF2B5EF4-FFF2-40B4-BE49-F238E27FC236}">
                <a16:creationId xmlns:a16="http://schemas.microsoft.com/office/drawing/2014/main" id="{617B1A3E-1673-7800-BD41-2E2823DB9B60}"/>
              </a:ext>
            </a:extLst>
          </p:cNvPr>
          <p:cNvSpPr>
            <a:spLocks noGrp="1"/>
          </p:cNvSpPr>
          <p:nvPr>
            <p:ph type="body" sz="quarter" idx="13"/>
          </p:nvPr>
        </p:nvSpPr>
        <p:spPr>
          <a:xfrm>
            <a:off x="438912" y="1700784"/>
            <a:ext cx="11188461" cy="4538362"/>
          </a:xfrm>
        </p:spPr>
        <p:txBody>
          <a:bodyPr vert="horz" lIns="91440" tIns="45720" rIns="91440" bIns="45720" rtlCol="0" anchor="t">
            <a:normAutofit/>
          </a:bodyPr>
          <a:lstStyle/>
          <a:p>
            <a:pPr>
              <a:lnSpc>
                <a:spcPct val="70000"/>
              </a:lnSpc>
              <a:spcAft>
                <a:spcPts val="300"/>
              </a:spcAft>
            </a:pPr>
            <a:r>
              <a:rPr lang="en-US" sz="3400" dirty="0"/>
              <a:t>Tools and Resources</a:t>
            </a:r>
          </a:p>
          <a:p>
            <a:pPr marL="228600" indent="-228600">
              <a:lnSpc>
                <a:spcPct val="80000"/>
              </a:lnSpc>
              <a:buFont typeface="Arial" panose="020B0604020202020204" pitchFamily="34" charset="0"/>
              <a:buChar char="•"/>
            </a:pPr>
            <a:r>
              <a:rPr lang="en-US" sz="2400" dirty="0"/>
              <a:t>Navy MWR, </a:t>
            </a:r>
            <a:r>
              <a:rPr lang="en-US" sz="2400" dirty="0">
                <a:hlinkClick r:id="rId3"/>
              </a:rPr>
              <a:t>Navy Operational Fitness and Fueling System (NOFFS) Project</a:t>
            </a:r>
            <a:endParaRPr lang="en-US" sz="2400" dirty="0"/>
          </a:p>
          <a:p>
            <a:pPr marL="228600" indent="-228600">
              <a:lnSpc>
                <a:spcPct val="80000"/>
              </a:lnSpc>
              <a:buFont typeface="Arial" panose="020B0604020202020204" pitchFamily="34" charset="0"/>
              <a:buChar char="•"/>
            </a:pPr>
            <a:r>
              <a:rPr lang="en-US" sz="2400" dirty="0"/>
              <a:t>Navy MWR, </a:t>
            </a:r>
            <a:r>
              <a:rPr lang="en-US" sz="2400" dirty="0">
                <a:hlinkClick r:id="rId4"/>
              </a:rPr>
              <a:t>Mission Nutrition</a:t>
            </a:r>
            <a:endParaRPr lang="en-US" sz="2400" dirty="0"/>
          </a:p>
          <a:p>
            <a:pPr marL="228600" indent="-228600">
              <a:lnSpc>
                <a:spcPct val="80000"/>
              </a:lnSpc>
              <a:buFont typeface="Arial" panose="020B0604020202020204" pitchFamily="34" charset="0"/>
              <a:buChar char="•"/>
            </a:pPr>
            <a:r>
              <a:rPr lang="en-US" sz="2400" dirty="0"/>
              <a:t>Navy MWR, </a:t>
            </a:r>
            <a:r>
              <a:rPr lang="en-US" sz="2400" dirty="0">
                <a:hlinkClick r:id="rId5"/>
              </a:rPr>
              <a:t>Fueling Series</a:t>
            </a:r>
            <a:endParaRPr lang="en-US" sz="2400" dirty="0"/>
          </a:p>
          <a:p>
            <a:pPr marL="228600" indent="-228600">
              <a:lnSpc>
                <a:spcPct val="80000"/>
              </a:lnSpc>
              <a:buFont typeface="Arial" panose="020B0604020202020204" pitchFamily="34" charset="0"/>
              <a:buChar char="•"/>
            </a:pPr>
            <a:r>
              <a:rPr lang="en-US" sz="2400" dirty="0"/>
              <a:t>Navy MWR, </a:t>
            </a:r>
            <a:r>
              <a:rPr lang="en-US" sz="2400" dirty="0">
                <a:hlinkClick r:id="rId6"/>
              </a:rPr>
              <a:t>Virtual Meal Builder</a:t>
            </a:r>
            <a:endParaRPr lang="en-US" sz="2400" dirty="0"/>
          </a:p>
          <a:p>
            <a:pPr marL="228600" indent="-228600">
              <a:lnSpc>
                <a:spcPct val="80000"/>
              </a:lnSpc>
              <a:buFont typeface="Arial" panose="020B0604020202020204" pitchFamily="34" charset="0"/>
              <a:buChar char="•"/>
            </a:pPr>
            <a:r>
              <a:rPr lang="en-US" sz="2400" dirty="0">
                <a:latin typeface="Segoe UI"/>
                <a:cs typeface="Segoe UI"/>
                <a:hlinkClick r:id="rId7">
                  <a:extLst>
                    <a:ext uri="{A12FA001-AC4F-418D-AE19-62706E023703}">
                      <ahyp:hlinkClr xmlns:ahyp="http://schemas.microsoft.com/office/drawing/2018/hyperlinkcolor" val="tx"/>
                    </a:ext>
                  </a:extLst>
                </a:hlinkClick>
              </a:rPr>
              <a:t>Chief of Naval Operations Professional Reading Program (PDF)</a:t>
            </a:r>
            <a:endParaRPr lang="en-US" sz="2400" b="0" i="0" u="none" strike="noStrike" kern="1200" cap="none" spc="0" normalizeH="0" baseline="0" noProof="0" dirty="0">
              <a:ln>
                <a:noFill/>
              </a:ln>
              <a:effectLst/>
              <a:uLnTx/>
              <a:uFillTx/>
              <a:hlinkClick r:id="rId7">
                <a:extLst>
                  <a:ext uri="{A12FA001-AC4F-418D-AE19-62706E023703}">
                    <ahyp:hlinkClr xmlns:ahyp="http://schemas.microsoft.com/office/drawing/2018/hyperlinkcolor" val="tx"/>
                  </a:ext>
                </a:extLst>
              </a:hlinkClick>
            </a:endParaRPr>
          </a:p>
          <a:p>
            <a:pPr marL="228600" indent="-228600">
              <a:lnSpc>
                <a:spcPct val="80000"/>
              </a:lnSpc>
              <a:buFont typeface="Arial" panose="020B0604020202020204" pitchFamily="34" charset="0"/>
              <a:buChar char="•"/>
            </a:pPr>
            <a:r>
              <a:rPr lang="en-US" sz="2400" dirty="0"/>
              <a:t>Email: </a:t>
            </a:r>
            <a:r>
              <a:rPr lang="en-US" sz="2400" dirty="0">
                <a:hlinkClick r:id="rId8"/>
              </a:rPr>
              <a:t>navymwrfitness@navy.mil</a:t>
            </a:r>
            <a:endParaRPr lang="en-US" sz="2400" dirty="0"/>
          </a:p>
          <a:p>
            <a:pPr marL="228600" indent="-228600">
              <a:lnSpc>
                <a:spcPct val="80000"/>
              </a:lnSpc>
              <a:buFont typeface="Arial" panose="020B0604020202020204" pitchFamily="34" charset="0"/>
              <a:buChar char="•"/>
            </a:pPr>
            <a:r>
              <a:rPr lang="en-US" sz="2400" dirty="0"/>
              <a:t>Warrior Toughness Placemat</a:t>
            </a:r>
          </a:p>
          <a:p>
            <a:pPr marL="228600" indent="-228600">
              <a:lnSpc>
                <a:spcPct val="80000"/>
              </a:lnSpc>
              <a:buFont typeface="Arial" panose="020B0604020202020204" pitchFamily="34" charset="0"/>
              <a:buChar char="•"/>
            </a:pPr>
            <a:r>
              <a:rPr lang="en-US" sz="2400" dirty="0">
                <a:hlinkClick r:id="rId9"/>
              </a:rPr>
              <a:t>Navy App Locker</a:t>
            </a:r>
            <a:endParaRPr lang="en-US" sz="2400" dirty="0"/>
          </a:p>
        </p:txBody>
      </p:sp>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p:txBody>
          <a:bodyPr/>
          <a:lstStyle/>
          <a:p>
            <a:fld id="{92230763-09DA-4369-B759-4F3C13DCD774}" type="slidenum">
              <a:rPr lang="en-US" smtClean="0"/>
              <a:t>17</a:t>
            </a:fld>
            <a:endParaRPr lang="en-US" dirty="0"/>
          </a:p>
        </p:txBody>
      </p:sp>
    </p:spTree>
    <p:extLst>
      <p:ext uri="{BB962C8B-B14F-4D97-AF65-F5344CB8AC3E}">
        <p14:creationId xmlns:p14="http://schemas.microsoft.com/office/powerpoint/2010/main" val="3537270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4DB86-26C9-8B4F-E710-A4F7FB030BF1}"/>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77AE4B60-1EA9-8B66-7BB7-84D4B6D3FBEE}"/>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Glossary</a:t>
            </a:r>
          </a:p>
        </p:txBody>
      </p:sp>
      <p:sp>
        <p:nvSpPr>
          <p:cNvPr id="11" name="Text Placeholder 5">
            <a:extLst>
              <a:ext uri="{FF2B5EF4-FFF2-40B4-BE49-F238E27FC236}">
                <a16:creationId xmlns:a16="http://schemas.microsoft.com/office/drawing/2014/main" id="{A0CE6FBD-ADB7-C0A8-47E9-9521B6CF9797}"/>
              </a:ext>
              <a:ext uri="{C183D7F6-B498-43B3-948B-1728B52AA6E4}">
                <adec:decorative xmlns:adec="http://schemas.microsoft.com/office/drawing/2017/decorative" val="1"/>
              </a:ext>
            </a:extLst>
          </p:cNvPr>
          <p:cNvSpPr txBox="1">
            <a:spLocks/>
          </p:cNvSpPr>
          <p:nvPr/>
        </p:nvSpPr>
        <p:spPr>
          <a:xfrm>
            <a:off x="438912" y="1700785"/>
            <a:ext cx="11188461" cy="745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Glossary</a:t>
            </a:r>
          </a:p>
        </p:txBody>
      </p:sp>
      <p:graphicFrame>
        <p:nvGraphicFramePr>
          <p:cNvPr id="7" name="Table 6">
            <a:extLst>
              <a:ext uri="{FF2B5EF4-FFF2-40B4-BE49-F238E27FC236}">
                <a16:creationId xmlns:a16="http://schemas.microsoft.com/office/drawing/2014/main" id="{50C4C4C7-251F-72F7-1472-582881C57ED3}"/>
              </a:ext>
            </a:extLst>
          </p:cNvPr>
          <p:cNvGraphicFramePr>
            <a:graphicFrameLocks noGrp="1"/>
          </p:cNvGraphicFramePr>
          <p:nvPr/>
        </p:nvGraphicFramePr>
        <p:xfrm>
          <a:off x="438912" y="2398685"/>
          <a:ext cx="9802368" cy="3996183"/>
        </p:xfrm>
        <a:graphic>
          <a:graphicData uri="http://schemas.openxmlformats.org/drawingml/2006/table">
            <a:tbl>
              <a:tblPr firstRow="1" bandRow="1">
                <a:tableStyleId>{5C22544A-7EE6-4342-B048-85BDC9FD1C3A}</a:tableStyleId>
              </a:tblPr>
              <a:tblGrid>
                <a:gridCol w="2925122">
                  <a:extLst>
                    <a:ext uri="{9D8B030D-6E8A-4147-A177-3AD203B41FA5}">
                      <a16:colId xmlns:a16="http://schemas.microsoft.com/office/drawing/2014/main" val="501580281"/>
                    </a:ext>
                  </a:extLst>
                </a:gridCol>
                <a:gridCol w="6877246">
                  <a:extLst>
                    <a:ext uri="{9D8B030D-6E8A-4147-A177-3AD203B41FA5}">
                      <a16:colId xmlns:a16="http://schemas.microsoft.com/office/drawing/2014/main" val="4219681282"/>
                    </a:ext>
                  </a:extLst>
                </a:gridCol>
              </a:tblGrid>
              <a:tr h="195225">
                <a:tc>
                  <a:txBody>
                    <a:bodyPr/>
                    <a:lstStyle/>
                    <a:p>
                      <a:r>
                        <a:rPr lang="en-US" sz="800" b="0" dirty="0">
                          <a:solidFill>
                            <a:srgbClr val="022A3A"/>
                          </a:solidFill>
                          <a:latin typeface="Segoe UI" panose="020B0502040204020203" pitchFamily="34" charset="0"/>
                          <a:cs typeface="Segoe UI" panose="020B0502040204020203" pitchFamily="34" charset="0"/>
                        </a:rPr>
                        <a:t>Abbreviation/ Acronym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800" b="0" dirty="0">
                          <a:solidFill>
                            <a:srgbClr val="022A3A"/>
                          </a:solidFill>
                          <a:latin typeface="Segoe UI" panose="020B0502040204020203" pitchFamily="34" charset="0"/>
                          <a:cs typeface="Segoe UI" panose="020B0502040204020203" pitchFamily="34" charset="0"/>
                        </a:rPr>
                        <a:t>Term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669374"/>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app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Application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94458"/>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CNO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Chief of Naval Operations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907817"/>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EBB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Early Bird Brief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3703581"/>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FEP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Fitness Enhancement Program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3857048"/>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NOFFS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Navy Operational Fitness and Fueling System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2410751"/>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PFA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Physical Fitness Assessment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5938102"/>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Plyo-SAQ</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Plyometrics-Speed, Agility, and Quickness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4451095"/>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PRT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Physical Readiness Test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5027902"/>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PT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Physical Training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792801"/>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VA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Department of Veterans Affairs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2283567"/>
                  </a:ext>
                </a:extLst>
              </a:tr>
              <a:tr h="343893">
                <a:tc>
                  <a:txBody>
                    <a:bodyPr/>
                    <a:lstStyle/>
                    <a:p>
                      <a:r>
                        <a:rPr lang="en-US" sz="1600" b="0" dirty="0">
                          <a:solidFill>
                            <a:schemeClr val="tx1"/>
                          </a:solidFill>
                          <a:latin typeface="Segoe UI" panose="020B0502040204020203" pitchFamily="34" charset="0"/>
                          <a:cs typeface="Segoe UI" panose="020B0502040204020203" pitchFamily="34" charset="0"/>
                        </a:rPr>
                        <a:t>WT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Segoe UI" panose="020B0502040204020203" pitchFamily="34" charset="0"/>
                          <a:cs typeface="Segoe UI" panose="020B0502040204020203" pitchFamily="34" charset="0"/>
                        </a:rPr>
                        <a:t>Warrior Toughness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7136718"/>
                  </a:ext>
                </a:extLst>
              </a:tr>
            </a:tbl>
          </a:graphicData>
        </a:graphic>
      </p:graphicFrame>
      <p:sp>
        <p:nvSpPr>
          <p:cNvPr id="4" name="Footer Placeholder 3">
            <a:extLst>
              <a:ext uri="{FF2B5EF4-FFF2-40B4-BE49-F238E27FC236}">
                <a16:creationId xmlns:a16="http://schemas.microsoft.com/office/drawing/2014/main" id="{76ED5482-F0BF-3088-1594-CFE306BEA7E4}"/>
              </a:ext>
            </a:extLst>
          </p:cNvPr>
          <p:cNvSpPr>
            <a:spLocks noGrp="1"/>
          </p:cNvSpPr>
          <p:nvPr>
            <p:ph type="ftr" sz="quarter" idx="11"/>
          </p:nvPr>
        </p:nvSpPr>
        <p:spPr/>
        <p:txBody>
          <a:bodyPr/>
          <a:lstStyle/>
          <a:p>
            <a:r>
              <a:rPr lang="en-US" dirty="0"/>
              <a:t>UNCLASSIFIED</a:t>
            </a:r>
          </a:p>
        </p:txBody>
      </p:sp>
      <p:sp>
        <p:nvSpPr>
          <p:cNvPr id="6" name="Slide Number Placeholder 2">
            <a:extLst>
              <a:ext uri="{FF2B5EF4-FFF2-40B4-BE49-F238E27FC236}">
                <a16:creationId xmlns:a16="http://schemas.microsoft.com/office/drawing/2014/main" id="{76533F3C-AB17-BE10-351B-38A689EDE381}"/>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18</a:t>
            </a:fld>
            <a:endParaRPr lang="en-US" dirty="0"/>
          </a:p>
        </p:txBody>
      </p:sp>
    </p:spTree>
    <p:extLst>
      <p:ext uri="{BB962C8B-B14F-4D97-AF65-F5344CB8AC3E}">
        <p14:creationId xmlns:p14="http://schemas.microsoft.com/office/powerpoint/2010/main" val="42332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0AB1B3-969C-50F3-12FE-177005031188}"/>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Introduction</a:t>
            </a:r>
          </a:p>
        </p:txBody>
      </p:sp>
      <p:sp>
        <p:nvSpPr>
          <p:cNvPr id="6" name="TextBox 5">
            <a:extLst>
              <a:ext uri="{FF2B5EF4-FFF2-40B4-BE49-F238E27FC236}">
                <a16:creationId xmlns:a16="http://schemas.microsoft.com/office/drawing/2014/main" id="{19C8B77A-AC7E-C7D9-7BA7-454E5E79F945}"/>
              </a:ext>
            </a:extLst>
          </p:cNvPr>
          <p:cNvSpPr txBox="1"/>
          <p:nvPr/>
        </p:nvSpPr>
        <p:spPr>
          <a:xfrm>
            <a:off x="2971800" y="2087012"/>
            <a:ext cx="8178800" cy="923330"/>
          </a:xfrm>
          <a:prstGeom prst="rect">
            <a:avLst/>
          </a:prstGeom>
          <a:noFill/>
        </p:spPr>
        <p:txBody>
          <a:bodyPr wrap="square" rtlCol="0">
            <a:spAutoFit/>
          </a:bodyPr>
          <a:lstStyle/>
          <a:p>
            <a:r>
              <a:rPr lang="en-US" sz="5400" b="1" dirty="0"/>
              <a:t>Warrior Toughness</a:t>
            </a:r>
          </a:p>
        </p:txBody>
      </p:sp>
      <p:sp>
        <p:nvSpPr>
          <p:cNvPr id="3" name="Subtitle 2">
            <a:extLst>
              <a:ext uri="{FF2B5EF4-FFF2-40B4-BE49-F238E27FC236}">
                <a16:creationId xmlns:a16="http://schemas.microsoft.com/office/drawing/2014/main" id="{95722366-535C-0ACC-7D8D-98ACEAB09C10}"/>
              </a:ext>
            </a:extLst>
          </p:cNvPr>
          <p:cNvSpPr>
            <a:spLocks noGrp="1"/>
          </p:cNvSpPr>
          <p:nvPr>
            <p:ph type="subTitle" idx="1"/>
          </p:nvPr>
        </p:nvSpPr>
        <p:spPr/>
        <p:txBody>
          <a:bodyPr/>
          <a:lstStyle/>
          <a:p>
            <a:r>
              <a:rPr lang="en-US" dirty="0"/>
              <a:t>MIND • BODY • SPIRIT</a:t>
            </a:r>
          </a:p>
        </p:txBody>
      </p:sp>
      <p:sp>
        <p:nvSpPr>
          <p:cNvPr id="4" name="Text Placeholder 3">
            <a:extLst>
              <a:ext uri="{FF2B5EF4-FFF2-40B4-BE49-F238E27FC236}">
                <a16:creationId xmlns:a16="http://schemas.microsoft.com/office/drawing/2014/main" id="{77FABC52-7691-18C0-008A-71586A3B2D9F}"/>
              </a:ext>
            </a:extLst>
          </p:cNvPr>
          <p:cNvSpPr>
            <a:spLocks noGrp="1"/>
          </p:cNvSpPr>
          <p:nvPr>
            <p:ph type="body" sz="quarter" idx="13"/>
          </p:nvPr>
        </p:nvSpPr>
        <p:spPr/>
        <p:txBody>
          <a:bodyPr/>
          <a:lstStyle/>
          <a:p>
            <a:r>
              <a:rPr lang="en-US" dirty="0"/>
              <a:t>Healthy Behaviors</a:t>
            </a:r>
          </a:p>
        </p:txBody>
      </p:sp>
    </p:spTree>
    <p:extLst>
      <p:ext uri="{BB962C8B-B14F-4D97-AF65-F5344CB8AC3E}">
        <p14:creationId xmlns:p14="http://schemas.microsoft.com/office/powerpoint/2010/main" val="258944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526FB3-B4F5-7664-A23A-92350665053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Learning Objective</a:t>
            </a:r>
          </a:p>
        </p:txBody>
      </p:sp>
      <p:sp>
        <p:nvSpPr>
          <p:cNvPr id="4" name="Text Placeholder 3">
            <a:extLst>
              <a:ext uri="{FF2B5EF4-FFF2-40B4-BE49-F238E27FC236}">
                <a16:creationId xmlns:a16="http://schemas.microsoft.com/office/drawing/2014/main" id="{DF8C1694-491B-4B4D-27EF-3D52F33287FC}"/>
              </a:ext>
            </a:extLst>
          </p:cNvPr>
          <p:cNvSpPr>
            <a:spLocks noGrp="1"/>
          </p:cNvSpPr>
          <p:nvPr>
            <p:ph type="body" sz="quarter" idx="13"/>
          </p:nvPr>
        </p:nvSpPr>
        <p:spPr/>
        <p:txBody>
          <a:bodyPr/>
          <a:lstStyle/>
          <a:p>
            <a:pPr marL="0" indent="0">
              <a:buNone/>
            </a:pPr>
            <a:r>
              <a:rPr lang="en-US" dirty="0"/>
              <a:t>Demonstrate readiness for peak performance through healthy behaviors.</a:t>
            </a:r>
          </a:p>
        </p:txBody>
      </p:sp>
      <p:sp>
        <p:nvSpPr>
          <p:cNvPr id="2" name="Footer Placeholder 1">
            <a:extLst>
              <a:ext uri="{FF2B5EF4-FFF2-40B4-BE49-F238E27FC236}">
                <a16:creationId xmlns:a16="http://schemas.microsoft.com/office/drawing/2014/main" id="{9EBE8AFE-D108-CFEA-B83F-EC5707381FC9}"/>
              </a:ext>
            </a:extLst>
          </p:cNvPr>
          <p:cNvSpPr>
            <a:spLocks noGrp="1"/>
          </p:cNvSpPr>
          <p:nvPr>
            <p:ph type="ftr" sz="quarter" idx="11"/>
          </p:nvPr>
        </p:nvSpPr>
        <p:spPr/>
        <p:txBody>
          <a:bodyPr/>
          <a:lstStyle/>
          <a:p>
            <a:r>
              <a:rPr lang="en-US" dirty="0"/>
              <a:t>UNCLASSIFIED</a:t>
            </a:r>
          </a:p>
        </p:txBody>
      </p:sp>
      <p:sp>
        <p:nvSpPr>
          <p:cNvPr id="6" name="Slide Number Placeholder 2">
            <a:extLst>
              <a:ext uri="{FF2B5EF4-FFF2-40B4-BE49-F238E27FC236}">
                <a16:creationId xmlns:a16="http://schemas.microsoft.com/office/drawing/2014/main" id="{E76EAFCD-3A3B-A733-6813-EA16882E2EE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3</a:t>
            </a:fld>
            <a:endParaRPr lang="en-US" dirty="0"/>
          </a:p>
        </p:txBody>
      </p:sp>
    </p:spTree>
    <p:extLst>
      <p:ext uri="{BB962C8B-B14F-4D97-AF65-F5344CB8AC3E}">
        <p14:creationId xmlns:p14="http://schemas.microsoft.com/office/powerpoint/2010/main" val="239131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Warrior Toughness</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What does Warrior Toughness mean to you?</a:t>
            </a:r>
          </a:p>
        </p:txBody>
      </p:sp>
      <p:pic>
        <p:nvPicPr>
          <p:cNvPr id="3" name="Picture 2" descr="A toolbox with the Warrior Toughness logo, a wrench labeled &quot;Warrior Ethos,&quot; and a Sailor in PPE working in a warehouse.">
            <a:extLst>
              <a:ext uri="{FF2B5EF4-FFF2-40B4-BE49-F238E27FC236}">
                <a16:creationId xmlns:a16="http://schemas.microsoft.com/office/drawing/2014/main" id="{8E329BFE-0B7F-595B-82DF-EDE10CBEDF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4</a:t>
            </a:fld>
            <a:endParaRPr lang="en-US" dirty="0"/>
          </a:p>
        </p:txBody>
      </p:sp>
    </p:spTree>
    <p:extLst>
      <p:ext uri="{BB962C8B-B14F-4D97-AF65-F5344CB8AC3E}">
        <p14:creationId xmlns:p14="http://schemas.microsoft.com/office/powerpoint/2010/main" val="157600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Four Pillars of Warrior Toughness</a:t>
            </a:r>
          </a:p>
        </p:txBody>
      </p:sp>
      <p:pic>
        <p:nvPicPr>
          <p:cNvPr id="3" name="Picture 2" descr="Sailors in various work scenarios: wearing firefighting PPE, aiming a gun, and working on a pipe.">
            <a:extLst>
              <a:ext uri="{FF2B5EF4-FFF2-40B4-BE49-F238E27FC236}">
                <a16:creationId xmlns:a16="http://schemas.microsoft.com/office/drawing/2014/main" id="{A0D02B8D-CA3D-4C3F-4715-0378F55E00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5</a:t>
            </a:fld>
            <a:endParaRPr lang="en-US" dirty="0"/>
          </a:p>
        </p:txBody>
      </p:sp>
    </p:spTree>
    <p:extLst>
      <p:ext uri="{BB962C8B-B14F-4D97-AF65-F5344CB8AC3E}">
        <p14:creationId xmlns:p14="http://schemas.microsoft.com/office/powerpoint/2010/main" val="1286389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53CF1-168E-EA48-8D65-1E4A4D8A8EC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82A670E-0630-9CF3-40A6-D3659C2D469D}"/>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Warrior Mindset: Mind, Body, and Spirit</a:t>
            </a:r>
          </a:p>
        </p:txBody>
      </p:sp>
      <p:sp>
        <p:nvSpPr>
          <p:cNvPr id="9" name="Text Placeholder 8">
            <a:extLst>
              <a:ext uri="{FF2B5EF4-FFF2-40B4-BE49-F238E27FC236}">
                <a16:creationId xmlns:a16="http://schemas.microsoft.com/office/drawing/2014/main" id="{6F908744-FE60-F81E-6A8F-1A5FA69861EE}"/>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What are things that you do to be at peak performance? </a:t>
            </a:r>
          </a:p>
        </p:txBody>
      </p:sp>
      <p:pic>
        <p:nvPicPr>
          <p:cNvPr id="5" name="Picture 4">
            <a:extLst>
              <a:ext uri="{FF2B5EF4-FFF2-40B4-BE49-F238E27FC236}">
                <a16:creationId xmlns:a16="http://schemas.microsoft.com/office/drawing/2014/main" id="{ACC3B6B1-2D36-1DE8-9AD8-D79BBF90B0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 y="1700784"/>
            <a:ext cx="11338560" cy="4346448"/>
          </a:xfrm>
          <a:prstGeom prst="rect">
            <a:avLst/>
          </a:prstGeom>
        </p:spPr>
      </p:pic>
      <p:pic>
        <p:nvPicPr>
          <p:cNvPr id="10" name="Picture 9" descr="The Warrior Mindset embodies a holistic approach, integrating the mind, body, and spirit in a continuous cycle of commitment, preparation, execution, and reflection.">
            <a:extLst>
              <a:ext uri="{FF2B5EF4-FFF2-40B4-BE49-F238E27FC236}">
                <a16:creationId xmlns:a16="http://schemas.microsoft.com/office/drawing/2014/main" id="{EEC39875-8F4D-928B-6908-9F2E13851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874" y="1861168"/>
            <a:ext cx="4076526" cy="4056444"/>
          </a:xfrm>
          <a:prstGeom prst="rect">
            <a:avLst/>
          </a:prstGeom>
        </p:spPr>
      </p:pic>
      <p:sp>
        <p:nvSpPr>
          <p:cNvPr id="2" name="Footer Placeholder 1">
            <a:extLst>
              <a:ext uri="{FF2B5EF4-FFF2-40B4-BE49-F238E27FC236}">
                <a16:creationId xmlns:a16="http://schemas.microsoft.com/office/drawing/2014/main" id="{CBCB54F3-86A2-9429-F940-D4C1E1DADF3E}"/>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3C56A6D9-C9B4-B3C2-477B-FA206631ACB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6</a:t>
            </a:fld>
            <a:endParaRPr lang="en-US" dirty="0"/>
          </a:p>
        </p:txBody>
      </p:sp>
    </p:spTree>
    <p:extLst>
      <p:ext uri="{BB962C8B-B14F-4D97-AF65-F5344CB8AC3E}">
        <p14:creationId xmlns:p14="http://schemas.microsoft.com/office/powerpoint/2010/main" val="101730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0F41-07D5-FDB7-DAF6-36CA5DDB701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2B91899-5834-98BB-CD8F-C66D13D3A3BF}"/>
              </a:ext>
            </a:extLst>
          </p:cNvPr>
          <p:cNvSpPr>
            <a:spLocks noGrp="1"/>
          </p:cNvSpPr>
          <p:nvPr>
            <p:ph type="title" idx="4294967295"/>
          </p:nvPr>
        </p:nvSpPr>
        <p:spPr>
          <a:xfrm>
            <a:off x="0" y="2470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Healthy Behaviors</a:t>
            </a:r>
          </a:p>
        </p:txBody>
      </p:sp>
      <p:sp>
        <p:nvSpPr>
          <p:cNvPr id="5" name="Text Placeholder 8">
            <a:extLst>
              <a:ext uri="{FF2B5EF4-FFF2-40B4-BE49-F238E27FC236}">
                <a16:creationId xmlns:a16="http://schemas.microsoft.com/office/drawing/2014/main" id="{BDBEF6FC-597D-763E-FA91-9F6D7B92D726}"/>
              </a:ext>
            </a:extLst>
          </p:cNvPr>
          <p:cNvSpPr txBox="1">
            <a:spLocks/>
          </p:cNvSpPr>
          <p:nvPr/>
        </p:nvSpPr>
        <p:spPr>
          <a:xfrm>
            <a:off x="2240280" y="640080"/>
            <a:ext cx="7543800" cy="704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t>What are healthy behaviors? </a:t>
            </a:r>
          </a:p>
        </p:txBody>
      </p:sp>
      <p:pic>
        <p:nvPicPr>
          <p:cNvPr id="3" name="Picture 2" descr="Sailors in various scenarios: having a meal in the mess hall, jogging, and aiming a gun.">
            <a:extLst>
              <a:ext uri="{FF2B5EF4-FFF2-40B4-BE49-F238E27FC236}">
                <a16:creationId xmlns:a16="http://schemas.microsoft.com/office/drawing/2014/main" id="{4A6ED105-68E8-E8DA-60C7-349CDB53E9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A4989B71-4DC7-A7DA-455F-43F2A4E3662E}"/>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2D93A432-228F-999C-76C3-1003A17967E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7</a:t>
            </a:fld>
            <a:endParaRPr lang="en-US" dirty="0"/>
          </a:p>
        </p:txBody>
      </p:sp>
    </p:spTree>
    <p:extLst>
      <p:ext uri="{BB962C8B-B14F-4D97-AF65-F5344CB8AC3E}">
        <p14:creationId xmlns:p14="http://schemas.microsoft.com/office/powerpoint/2010/main" val="1072127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Fuel the Body</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How do you fuel your Body?</a:t>
            </a:r>
          </a:p>
        </p:txBody>
      </p:sp>
      <p:pic>
        <p:nvPicPr>
          <p:cNvPr id="3" name="Picture 2" descr="Collage of healthy habits: eating healthy, hydrating, and getting enough sleep.">
            <a:extLst>
              <a:ext uri="{FF2B5EF4-FFF2-40B4-BE49-F238E27FC236}">
                <a16:creationId xmlns:a16="http://schemas.microsoft.com/office/drawing/2014/main" id="{5A676DB9-A9B3-799F-755F-13D4154E54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8</a:t>
            </a:fld>
            <a:endParaRPr lang="en-US" dirty="0"/>
          </a:p>
        </p:txBody>
      </p:sp>
    </p:spTree>
    <p:extLst>
      <p:ext uri="{BB962C8B-B14F-4D97-AF65-F5344CB8AC3E}">
        <p14:creationId xmlns:p14="http://schemas.microsoft.com/office/powerpoint/2010/main" val="403417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Fueling Resources</a:t>
            </a:r>
          </a:p>
        </p:txBody>
      </p:sp>
      <p:pic>
        <p:nvPicPr>
          <p:cNvPr id="3" name="Picture 2">
            <a:extLst>
              <a:ext uri="{FF2B5EF4-FFF2-40B4-BE49-F238E27FC236}">
                <a16:creationId xmlns:a16="http://schemas.microsoft.com/office/drawing/2014/main" id="{4279AA43-E9AF-8362-E616-4118CA43184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26720" y="1700784"/>
            <a:ext cx="11338560" cy="4346448"/>
          </a:xfrm>
          <a:prstGeom prst="rect">
            <a:avLst/>
          </a:prstGeom>
        </p:spPr>
      </p:pic>
      <p:sp>
        <p:nvSpPr>
          <p:cNvPr id="5" name="TextBox 4">
            <a:extLst>
              <a:ext uri="{FF2B5EF4-FFF2-40B4-BE49-F238E27FC236}">
                <a16:creationId xmlns:a16="http://schemas.microsoft.com/office/drawing/2014/main" id="{FEF92D5D-7F4A-F5AF-9268-C34CCE0CAE2A}"/>
              </a:ext>
            </a:extLst>
          </p:cNvPr>
          <p:cNvSpPr txBox="1"/>
          <p:nvPr/>
        </p:nvSpPr>
        <p:spPr>
          <a:xfrm>
            <a:off x="3800827" y="1722498"/>
            <a:ext cx="6948037" cy="292388"/>
          </a:xfrm>
          <a:prstGeom prst="rect">
            <a:avLst/>
          </a:prstGeom>
          <a:solidFill>
            <a:srgbClr val="00263A"/>
          </a:solidFill>
          <a:ln w="28575">
            <a:solidFill>
              <a:srgbClr val="E8B10D"/>
            </a:solidFill>
          </a:ln>
        </p:spPr>
        <p:txBody>
          <a:bodyPr wrap="square" rtlCol="0">
            <a:spAutoFit/>
          </a:bodyPr>
          <a:lstStyle/>
          <a:p>
            <a:r>
              <a:rPr lang="en-US" sz="1300" u="sng" dirty="0">
                <a:solidFill>
                  <a:srgbClr val="36BBF0"/>
                </a:solidFill>
                <a:hlinkClick r:id="rId4" tooltip="MayNavy HR: Navy Nutrition"/>
              </a:rPr>
              <a:t>https://www.mynavyhr.navy.mil/Support-Services/Culture-Resilience/Navy-Nutrition/</a:t>
            </a:r>
            <a:endParaRPr lang="en-US" sz="1300" u="sng" dirty="0">
              <a:solidFill>
                <a:srgbClr val="36BBF0"/>
              </a:solidFill>
            </a:endParaRPr>
          </a:p>
        </p:txBody>
      </p:sp>
      <p:sp>
        <p:nvSpPr>
          <p:cNvPr id="6" name="TextBox 5">
            <a:extLst>
              <a:ext uri="{FF2B5EF4-FFF2-40B4-BE49-F238E27FC236}">
                <a16:creationId xmlns:a16="http://schemas.microsoft.com/office/drawing/2014/main" id="{7B5401CD-94E3-72B7-71BD-EC50207CFCAA}"/>
              </a:ext>
            </a:extLst>
          </p:cNvPr>
          <p:cNvSpPr txBox="1"/>
          <p:nvPr/>
        </p:nvSpPr>
        <p:spPr>
          <a:xfrm>
            <a:off x="1396640" y="2092788"/>
            <a:ext cx="5144120" cy="292388"/>
          </a:xfrm>
          <a:prstGeom prst="rect">
            <a:avLst/>
          </a:prstGeom>
          <a:solidFill>
            <a:srgbClr val="00263A"/>
          </a:solidFill>
          <a:ln w="28575">
            <a:solidFill>
              <a:srgbClr val="E8B10D"/>
            </a:solidFill>
          </a:ln>
        </p:spPr>
        <p:txBody>
          <a:bodyPr wrap="square" rtlCol="0">
            <a:spAutoFit/>
          </a:bodyPr>
          <a:lstStyle/>
          <a:p>
            <a:r>
              <a:rPr lang="en-US" sz="1300" u="sng" dirty="0">
                <a:solidFill>
                  <a:srgbClr val="36BBF0"/>
                </a:solidFill>
                <a:hlinkClick r:id="rId5" tooltip="MWR Fitness: Fueling Series"/>
              </a:rPr>
              <a:t>https://www.navyfitness.org/fitness/nutrition/noffs-fueling-series</a:t>
            </a:r>
            <a:endParaRPr lang="en-US" sz="1300" u="sng" dirty="0">
              <a:solidFill>
                <a:srgbClr val="36BBF0"/>
              </a:solidFill>
            </a:endParaRPr>
          </a:p>
        </p:txBody>
      </p:sp>
      <p:sp>
        <p:nvSpPr>
          <p:cNvPr id="7" name="TextBox 6">
            <a:extLst>
              <a:ext uri="{FF2B5EF4-FFF2-40B4-BE49-F238E27FC236}">
                <a16:creationId xmlns:a16="http://schemas.microsoft.com/office/drawing/2014/main" id="{445881EC-A28A-C586-6D5B-06033A99F823}"/>
              </a:ext>
            </a:extLst>
          </p:cNvPr>
          <p:cNvSpPr txBox="1"/>
          <p:nvPr/>
        </p:nvSpPr>
        <p:spPr>
          <a:xfrm>
            <a:off x="6036856" y="3733219"/>
            <a:ext cx="3002370" cy="1277273"/>
          </a:xfrm>
          <a:prstGeom prst="rect">
            <a:avLst/>
          </a:prstGeom>
          <a:solidFill>
            <a:schemeClr val="tx1"/>
          </a:solidFill>
          <a:ln w="28575">
            <a:solidFill>
              <a:srgbClr val="022A3A"/>
            </a:solidFill>
          </a:ln>
        </p:spPr>
        <p:txBody>
          <a:bodyPr wrap="square" rtlCol="0">
            <a:spAutoFit/>
          </a:bodyPr>
          <a:lstStyle/>
          <a:p>
            <a:pPr>
              <a:spcAft>
                <a:spcPts val="600"/>
              </a:spcAft>
            </a:pPr>
            <a:r>
              <a:rPr lang="en-US" sz="900" b="1" dirty="0">
                <a:solidFill>
                  <a:srgbClr val="012A39"/>
                </a:solidFill>
              </a:rPr>
              <a:t>Navy Approved Nutrition Programs/Apps:</a:t>
            </a:r>
          </a:p>
          <a:p>
            <a:pPr marL="171450" indent="-171450">
              <a:buFont typeface="Wingdings" panose="05000000000000000000" pitchFamily="2" charset="2"/>
              <a:buChar char="§"/>
            </a:pPr>
            <a:r>
              <a:rPr lang="en-US" sz="900" dirty="0">
                <a:solidFill>
                  <a:srgbClr val="1A5DA2"/>
                </a:solidFill>
              </a:rPr>
              <a:t>Navy Fitness and Fueling Operations Systems (NOFFS)</a:t>
            </a:r>
          </a:p>
          <a:p>
            <a:pPr marL="171450" indent="-171450">
              <a:buFont typeface="Wingdings" panose="05000000000000000000" pitchFamily="2" charset="2"/>
              <a:buChar char="§"/>
            </a:pPr>
            <a:r>
              <a:rPr lang="en-US" sz="900" dirty="0">
                <a:solidFill>
                  <a:srgbClr val="1A5DA2"/>
                </a:solidFill>
              </a:rPr>
              <a:t>Official PFA App</a:t>
            </a:r>
          </a:p>
          <a:p>
            <a:pPr marL="171450" indent="-171450">
              <a:buFont typeface="Wingdings" panose="05000000000000000000" pitchFamily="2" charset="2"/>
              <a:buChar char="§"/>
            </a:pPr>
            <a:r>
              <a:rPr lang="en-US" sz="900" dirty="0">
                <a:solidFill>
                  <a:srgbClr val="1A5DA2"/>
                </a:solidFill>
              </a:rPr>
              <a:t>ShipShape</a:t>
            </a:r>
          </a:p>
          <a:p>
            <a:pPr marL="171450" indent="-171450">
              <a:buFont typeface="Wingdings" panose="05000000000000000000" pitchFamily="2" charset="2"/>
              <a:buChar char="§"/>
            </a:pPr>
            <a:r>
              <a:rPr lang="en-US" sz="900" dirty="0">
                <a:solidFill>
                  <a:srgbClr val="1A5DA2"/>
                </a:solidFill>
              </a:rPr>
              <a:t>Mission Nutrition</a:t>
            </a:r>
          </a:p>
          <a:p>
            <a:pPr marL="171450" indent="-171450">
              <a:buFont typeface="Wingdings" panose="05000000000000000000" pitchFamily="2" charset="2"/>
              <a:buChar char="§"/>
            </a:pPr>
            <a:r>
              <a:rPr lang="en-US" sz="900" dirty="0">
                <a:solidFill>
                  <a:srgbClr val="1A5DA2"/>
                </a:solidFill>
              </a:rPr>
              <a:t>Navy Noom Weight-Loss Program</a:t>
            </a:r>
          </a:p>
          <a:p>
            <a:pPr marL="171450" indent="-171450">
              <a:buFont typeface="Wingdings" panose="05000000000000000000" pitchFamily="2" charset="2"/>
              <a:buChar char="§"/>
            </a:pPr>
            <a:r>
              <a:rPr lang="en-US" sz="900" dirty="0">
                <a:solidFill>
                  <a:srgbClr val="1A5DA2"/>
                </a:solidFill>
              </a:rPr>
              <a:t>Go For Green</a:t>
            </a:r>
          </a:p>
        </p:txBody>
      </p:sp>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9</a:t>
            </a:fld>
            <a:endParaRPr lang="en-US" dirty="0"/>
          </a:p>
        </p:txBody>
      </p:sp>
    </p:spTree>
    <p:extLst>
      <p:ext uri="{BB962C8B-B14F-4D97-AF65-F5344CB8AC3E}">
        <p14:creationId xmlns:p14="http://schemas.microsoft.com/office/powerpoint/2010/main" val="3992978852"/>
      </p:ext>
    </p:extLst>
  </p:cSld>
  <p:clrMapOvr>
    <a:masterClrMapping/>
  </p:clrMapOvr>
</p:sld>
</file>

<file path=ppt/theme/theme1.xml><?xml version="1.0" encoding="utf-8"?>
<a:theme xmlns:a="http://schemas.openxmlformats.org/drawingml/2006/main" name="Office Theme">
  <a:themeElements>
    <a:clrScheme name="Custom 2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938045327E6D41B9450E43D6527BFF" ma:contentTypeVersion="19" ma:contentTypeDescription="Create a new document." ma:contentTypeScope="" ma:versionID="aec57b88a7b49a9193620cf8c004400d">
  <xsd:schema xmlns:xsd="http://www.w3.org/2001/XMLSchema" xmlns:xs="http://www.w3.org/2001/XMLSchema" xmlns:p="http://schemas.microsoft.com/office/2006/metadata/properties" xmlns:ns2="532dfc74-e0b5-4daa-9ee7-4ba3e36fc587" xmlns:ns3="e900ce5a-78c9-4fc5-aa48-93cd2d8e143a" targetNamespace="http://schemas.microsoft.com/office/2006/metadata/properties" ma:root="true" ma:fieldsID="e6af066ee0944630f9a2b6933a484219" ns2:_="" ns3:_="">
    <xsd:import namespace="532dfc74-e0b5-4daa-9ee7-4ba3e36fc587"/>
    <xsd:import namespace="e900ce5a-78c9-4fc5-aa48-93cd2d8e14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COE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dfc74-e0b5-4daa-9ee7-4ba3e36fc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COEReview" ma:index="23" nillable="true" ma:displayName="COE Review " ma:format="Dropdown" ma:internalName="COEReview">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00ce5a-78c9-4fc5-aa48-93cd2d8e14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3cf6a0f-a6d4-4456-8b04-d73015f46d8c}" ma:internalName="TaxCatchAll" ma:showField="CatchAllData" ma:web="e900ce5a-78c9-4fc5-aa48-93cd2d8e14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2dfc74-e0b5-4daa-9ee7-4ba3e36fc587">
      <Terms xmlns="http://schemas.microsoft.com/office/infopath/2007/PartnerControls"/>
    </lcf76f155ced4ddcb4097134ff3c332f>
    <TaxCatchAll xmlns="e900ce5a-78c9-4fc5-aa48-93cd2d8e143a" xsi:nil="true"/>
    <COEReview xmlns="532dfc74-e0b5-4daa-9ee7-4ba3e36fc587" xsi:nil="true"/>
  </documentManagement>
</p:properties>
</file>

<file path=customXml/itemProps1.xml><?xml version="1.0" encoding="utf-8"?>
<ds:datastoreItem xmlns:ds="http://schemas.openxmlformats.org/officeDocument/2006/customXml" ds:itemID="{FAD316D6-475C-4AE2-9DA1-770437AC7FF8}">
  <ds:schemaRefs>
    <ds:schemaRef ds:uri="http://schemas.microsoft.com/sharepoint/v3/contenttype/forms"/>
  </ds:schemaRefs>
</ds:datastoreItem>
</file>

<file path=customXml/itemProps2.xml><?xml version="1.0" encoding="utf-8"?>
<ds:datastoreItem xmlns:ds="http://schemas.openxmlformats.org/officeDocument/2006/customXml" ds:itemID="{52254360-1A0A-4C1A-AC62-617ADC9414F1}"/>
</file>

<file path=customXml/itemProps3.xml><?xml version="1.0" encoding="utf-8"?>
<ds:datastoreItem xmlns:ds="http://schemas.openxmlformats.org/officeDocument/2006/customXml" ds:itemID="{C97FA263-ADB9-47A1-997E-B4ED6349E7A1}">
  <ds:schemaRefs>
    <ds:schemaRef ds:uri="f5947f08-85db-4ee1-a9b9-13ee7128ed83"/>
    <ds:schemaRef ds:uri="febc2fcf-f21a-4f9e-9743-ec92e20456b4"/>
    <ds:schemaRef ds:uri="http://schemas.microsoft.com/office/infopath/2007/PartnerControls"/>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 ds:uri="http://purl.org/dc/terms/"/>
  </ds:schemaRefs>
</ds:datastoreItem>
</file>

<file path=docMetadata/LabelInfo.xml><?xml version="1.0" encoding="utf-8"?>
<clbl:labelList xmlns:clbl="http://schemas.microsoft.com/office/2020/mipLabelMetadata">
  <clbl:label id="{3de9faa6-9fe1-49b3-9a08-227a296b54a6}" enabled="1" method="Privileged" siteId="{66d73691-ea97-48b1-95d5-e94f0a46b878}" removed="0"/>
  <clbl:label id="{e3333e00-c877-4b87-b6ad-45e942de1750}" enabled="0" method="" siteId="{e3333e00-c877-4b87-b6ad-45e942de1750}" removed="1"/>
</clbl:labelList>
</file>

<file path=docProps/app.xml><?xml version="1.0" encoding="utf-8"?>
<Properties xmlns="http://schemas.openxmlformats.org/officeDocument/2006/extended-properties" xmlns:vt="http://schemas.openxmlformats.org/officeDocument/2006/docPropsVTypes">
  <Template/>
  <TotalTime>11723</TotalTime>
  <Words>3366</Words>
  <Application>Microsoft Office PowerPoint</Application>
  <PresentationFormat>Widescreen</PresentationFormat>
  <Paragraphs>377</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Welcome</vt:lpstr>
      <vt:lpstr>Introduction</vt:lpstr>
      <vt:lpstr>Learning Objective</vt:lpstr>
      <vt:lpstr>Warrior Toughness</vt:lpstr>
      <vt:lpstr>Four Pillars of Warrior Toughness</vt:lpstr>
      <vt:lpstr>Warrior Mindset: Mind, Body, and Spirit</vt:lpstr>
      <vt:lpstr>Healthy Behaviors</vt:lpstr>
      <vt:lpstr>Fuel the Body</vt:lpstr>
      <vt:lpstr>Fueling Resources</vt:lpstr>
      <vt:lpstr>Plyo-SAQ</vt:lpstr>
      <vt:lpstr>Fitness Resources</vt:lpstr>
      <vt:lpstr>Mental Toughness</vt:lpstr>
      <vt:lpstr>Enhancing Warrior Toughness</vt:lpstr>
      <vt:lpstr>Call to Action</vt:lpstr>
      <vt:lpstr>Warrior Toughness QR Code</vt:lpstr>
      <vt:lpstr>References</vt:lpstr>
      <vt:lpstr>References (continued)</vt:lpstr>
      <vt:lpstr>Glossary</vt:lpstr>
    </vt:vector>
  </TitlesOfParts>
  <Company>OPNAV N17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Behaviors</dc:title>
  <dc:subject>Healthy Behaviors</dc:subject>
  <dc:creator>USN</dc:creator>
  <cp:keywords>Healthy Behaviors</cp:keywords>
  <cp:lastModifiedBy>DiGangi, Holly [USA]</cp:lastModifiedBy>
  <cp:revision>545</cp:revision>
  <dcterms:created xsi:type="dcterms:W3CDTF">2024-12-04T17:45:42Z</dcterms:created>
  <dcterms:modified xsi:type="dcterms:W3CDTF">2026-04-16T15:12:32Z</dcterms:modified>
  <cp:category>Warrior Toughness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0x010100F9938045327E6D41B9450E43D6527BFF</vt:lpwstr>
  </property>
  <property fmtid="{D5CDD505-2E9C-101B-9397-08002B2CF9AE}" pid="3" name="MediaServiceImageTags">
    <vt:lpwstr/>
  </property>
</Properties>
</file>